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</p:sldIdLst>
  <p:sldSz cy="6858000" cx="12192000"/>
  <p:notesSz cx="6858000" cy="9144000"/>
  <p:embeddedFontLst>
    <p:embeddedFont>
      <p:font typeface="Roboto"/>
      <p:regular r:id="rId39"/>
      <p:bold r:id="rId40"/>
      <p:italic r:id="rId41"/>
      <p:boldItalic r:id="rId42"/>
    </p:embeddedFont>
    <p:embeddedFont>
      <p:font typeface="NanumGothicExtraBold"/>
      <p:bold r:id="rId43"/>
    </p:embeddedFont>
    <p:embeddedFont>
      <p:font typeface="Montserrat"/>
      <p:regular r:id="rId44"/>
      <p:bold r:id="rId45"/>
      <p:italic r:id="rId46"/>
      <p:boldItalic r:id="rId47"/>
    </p:embeddedFont>
    <p:embeddedFont>
      <p:font typeface="Montserrat Medium"/>
      <p:regular r:id="rId48"/>
      <p:bold r:id="rId49"/>
      <p:italic r:id="rId50"/>
      <p:boldItalic r:id="rId51"/>
    </p:embeddedFont>
    <p:embeddedFont>
      <p:font typeface="Nanum Gothic Coding"/>
      <p:regular r:id="rId52"/>
      <p:bold r:id="rId53"/>
    </p:embeddedFont>
    <p:embeddedFont>
      <p:font typeface="Nanum Gothic"/>
      <p:regular r:id="rId54"/>
      <p:bold r:id="rId5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46C2E3DF-2616-4077-A326-E75E5731AD1C}">
  <a:tblStyle styleId="{46C2E3DF-2616-4077-A326-E75E5731AD1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357EC100-B01D-4A91-9BAA-4312510A8700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BF5"/>
          </a:solidFill>
        </a:fill>
      </a:tcStyle>
    </a:wholeTbl>
    <a:band1H>
      <a:tcTxStyle b="off" i="off"/>
      <a:tcStyle>
        <a:fill>
          <a:solidFill>
            <a:srgbClr val="CDD4EA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DD4EA"/>
          </a:solidFill>
        </a:fill>
      </a:tcStyle>
    </a:band1V>
    <a:band2V>
      <a:tcTxStyle b="off" i="off"/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bold.fntdata"/><Relationship Id="rId42" Type="http://schemas.openxmlformats.org/officeDocument/2006/relationships/font" Target="fonts/Roboto-boldItalic.fntdata"/><Relationship Id="rId41" Type="http://schemas.openxmlformats.org/officeDocument/2006/relationships/font" Target="fonts/Roboto-italic.fntdata"/><Relationship Id="rId44" Type="http://schemas.openxmlformats.org/officeDocument/2006/relationships/font" Target="fonts/Montserrat-regular.fntdata"/><Relationship Id="rId43" Type="http://schemas.openxmlformats.org/officeDocument/2006/relationships/font" Target="fonts/NanumGothicExtraBold-bold.fntdata"/><Relationship Id="rId46" Type="http://schemas.openxmlformats.org/officeDocument/2006/relationships/font" Target="fonts/Montserrat-italic.fntdata"/><Relationship Id="rId45" Type="http://schemas.openxmlformats.org/officeDocument/2006/relationships/font" Target="fonts/Montserrat-bold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MontserratMedium-regular.fntdata"/><Relationship Id="rId47" Type="http://schemas.openxmlformats.org/officeDocument/2006/relationships/font" Target="fonts/Montserrat-boldItalic.fntdata"/><Relationship Id="rId49" Type="http://schemas.openxmlformats.org/officeDocument/2006/relationships/font" Target="fonts/MontserratMedium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font" Target="fonts/Roboto-regular.fntdata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MontserratMedium-boldItalic.fntdata"/><Relationship Id="rId50" Type="http://schemas.openxmlformats.org/officeDocument/2006/relationships/font" Target="fonts/MontserratMedium-italic.fntdata"/><Relationship Id="rId53" Type="http://schemas.openxmlformats.org/officeDocument/2006/relationships/font" Target="fonts/NanumGothicCoding-bold.fntdata"/><Relationship Id="rId52" Type="http://schemas.openxmlformats.org/officeDocument/2006/relationships/font" Target="fonts/NanumGothicCoding-regular.fntdata"/><Relationship Id="rId11" Type="http://schemas.openxmlformats.org/officeDocument/2006/relationships/slide" Target="slides/slide6.xml"/><Relationship Id="rId55" Type="http://schemas.openxmlformats.org/officeDocument/2006/relationships/font" Target="fonts/NanumGothic-bold.fntdata"/><Relationship Id="rId10" Type="http://schemas.openxmlformats.org/officeDocument/2006/relationships/slide" Target="slides/slide5.xml"/><Relationship Id="rId54" Type="http://schemas.openxmlformats.org/officeDocument/2006/relationships/font" Target="fonts/NanumGothic-regular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/>
              <a:t>안녕하세요. 제로베이스 20기 평일 오후 2조 발표를 맡은 000입니다. 저희 조는 반도체 소자 외에 4종 데이터를 이용한 비지도 및 지도 이상 탐지를 진행하였습니다.</a:t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2c0758963b7_3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/>
              <a:t>자체적인 레이블 작업 후 test 데이터의 비율은 정상이 61%, 비정상이 39%로 이루어져 있으며 train, test 각 데이터의 shape는 512, 512, 3인 3차원 컬러 이미지로 확인하였습니다.</a:t>
            </a:r>
            <a:endParaRPr/>
          </a:p>
        </p:txBody>
      </p:sp>
      <p:sp>
        <p:nvSpPr>
          <p:cNvPr id="247" name="Google Shape;247;g2c0758963b7_3_2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2c0758963b7_3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/>
              <a:t>다음으로는 이미지라는 특성상 효과적인 특징 추출을 위하여 여러가지 전처리를 시도하였습니다.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/>
              <a:t>첫번째는 기본적으로 모델에 적합한 사이즈를 위한 resize와 텐서 변환, 정규화를 진행하였습니다.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/>
              <a:t>두번째는 rembg라는 라이브러리를 이용하여 정상데이터의 배경을 제거해 보았습니다.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/>
              <a:t>세번째로 </a:t>
            </a:r>
            <a:r>
              <a:rPr/>
              <a:t>Train용으로 제공받은 213개의 데이터는 정상 여부 </a:t>
            </a:r>
            <a:r>
              <a:rPr>
                <a:solidFill>
                  <a:schemeClr val="dk1"/>
                </a:solidFill>
              </a:rPr>
              <a:t>판독 시</a:t>
            </a:r>
            <a:r>
              <a:rPr/>
              <a:t> 반도체라는 이미지의 특성 상 RandomCrop, RandomRotation 등과 같은 전처리는 할 수 없다고 판단,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/>
              <a:t>정상 데이터의 이미지가 중앙 세로선을 기준으로 대부분 중앙에 위치한다는 것을 이용하여 RandomHorizontalFlip(p=1.0)을 적용하여 213개의 Train Data를 426개로 증강하였습니다.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71" name="Google Shape;271;g2c0758963b7_3_5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2c0758963b7_3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/>
              <a:t>네번째는 이미지의 선명도와 밝기 균일화를 위한 CLAHE(</a:t>
            </a:r>
            <a:r>
              <a:rPr sz="1200">
                <a:solidFill>
                  <a:srgbClr val="3B3F4E"/>
                </a:solidFill>
                <a:highlight>
                  <a:srgbClr val="F2F7FF"/>
                </a:highlight>
                <a:latin typeface="Roboto"/>
                <a:ea typeface="Roboto"/>
                <a:cs typeface="Roboto"/>
                <a:sym typeface="Roboto"/>
              </a:rPr>
              <a:t>Contrast Limited Adaptive Histogram Equalization</a:t>
            </a:r>
            <a:r>
              <a:rPr/>
              <a:t>)를 이용한 대비 효과를 적용해보았고,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/>
              <a:t>다섯번째는 </a:t>
            </a:r>
            <a:r>
              <a:rPr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GRAYSCALE 흑백 변환을 통한 2차원 이미지로도 변환해 보았습니다.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그 결과 다른 전처리들은 진행한 것과 하지 않은 것의 성능 차이가 크지 않아 결과적으로 제외하였으며 반도체 소자 데이터를 사용할 때는 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Case 1의 기본적인 이미지 크기 조정, 텐서변환, 정규화와 Case 3의 좌우반전 처리한 이미지를 사용하는 것으로 정하였습니다.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그리고 반도체 외 4종의 데이터를 추가로 모델에 넣어볼 때는 그때 그때에 맞는 전처리를 별도로 진행하였는데, 추후 슬라이드에서 말씀드리도록 하겠습니다.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05" name="Google Shape;305;g2c0758963b7_3_17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2b2a86438b3_1_3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/>
              <a:t>다음으로는 특성 추출 모델 선정입니다.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/>
              <a:t>실제 코드와 pretrained 된 모델을 사용하여 fully connected의 분류 레이어를 제외한 </a:t>
            </a:r>
            <a:r>
              <a:rPr>
                <a:solidFill>
                  <a:schemeClr val="dk1"/>
                </a:solidFill>
              </a:rPr>
              <a:t>CNN, Resnet50, EfficientNet, FCN(Fully Convolutional Networks), VGG16, VDSR 모델들을 통해</a:t>
            </a:r>
            <a:r>
              <a:rPr/>
              <a:t> 특성 벡터를 추출해보았습니다. </a:t>
            </a:r>
            <a:endParaRPr/>
          </a:p>
        </p:txBody>
      </p:sp>
      <p:sp>
        <p:nvSpPr>
          <p:cNvPr id="332" name="Google Shape;332;g2b2a86438b3_1_37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2b2a86438b3_1_4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/>
              <a:t>앞에서 추출된 특성 벡터들을 4가지 이상 탐지 모델인 Isolation Forest, OneClassSVM, AutoEncoder, LocalOutlierFator 분류기로 통과시켜 각각 이상치를 탐지를 진행하였습니다.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55" name="Google Shape;355;g2b2a86438b3_1_43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2b2a86438b3_1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/>
              <a:t>이런 특성 추출 모델과 분류 모델을 혼합하여 사용해 본 결과 이번 비지도 이상 탐지 프로젝트에서는 특성 추</a:t>
            </a:r>
            <a:r>
              <a:rPr/>
              <a:t>출에선 pretrained된 </a:t>
            </a:r>
            <a:r>
              <a:rPr>
                <a:solidFill>
                  <a:schemeClr val="dk1"/>
                </a:solidFill>
              </a:rPr>
              <a:t>EfficientNet, 이상탐지에선 OneClassSVM을 혼합하여 사용한 모델이 가장 우수한 성능을 보였습니다.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>
                <a:solidFill>
                  <a:schemeClr val="dk1"/>
                </a:solidFill>
              </a:rPr>
              <a:t>EfficientNet은 이미지 분류를 위한 CNN의 한 종류로 복합 스케일링 방법을 도입한 모델입니다.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>
                <a:solidFill>
                  <a:schemeClr val="dk1"/>
                </a:solidFill>
              </a:rPr>
              <a:t>이를 통해 네트워크의 깊이, 너비, 그리고 입력 이미지의 해상도를 균형 있게 조정함으로써 모델의 크기와 연산량을 효율적으로 유지 시킬수 있고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>
                <a:solidFill>
                  <a:schemeClr val="dk1"/>
                </a:solidFill>
              </a:rPr>
              <a:t>높은 정확도와 효율적인 연산량 사이의 균형을 잘 이루어낸 모델로 알려져 있습니다.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>
                <a:solidFill>
                  <a:schemeClr val="dk1"/>
                </a:solidFill>
              </a:rPr>
              <a:t>저희 조는 이 모델을 이용하여 이미지 분류를 위한 특성을 찾는 레이어에서 train의 정상 데이터에 대한 특성 추출에 사용하였습니다.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>
                <a:solidFill>
                  <a:schemeClr val="dk1"/>
                </a:solidFill>
              </a:rPr>
              <a:t>OneClassSVM은 '정상' 데이터만을 가지고 학습하여 이를 기반으로 새로운 데이터가 들어왔을 때 정상이면 양수를 이상치이면 음수로 판별하는 모델입니다.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>
                <a:solidFill>
                  <a:schemeClr val="dk1"/>
                </a:solidFill>
              </a:rPr>
              <a:t>저희는 EfficientNet에서 추출한 정상 데이터의 특성 벡터를 학습시킨 후 다른 데이터가 들어왔을 때 학습된 OneClassSVM에서 정상 데이터의 특성 벡터 이외에는 이상치로 예측하도록 하였습니다.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>
                <a:solidFill>
                  <a:schemeClr val="dk1"/>
                </a:solidFill>
              </a:rPr>
              <a:t>EfficientNet에서도 여러 모델로 나뉘어지며 그 중 b0, 05, b7로 진행하였으나 성능의 차이는 미미하여, b0를 사용하게 되었고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>
                <a:solidFill>
                  <a:schemeClr val="dk1"/>
                </a:solidFill>
              </a:rPr>
              <a:t>EfficientNet에서 OneClassSVM으로 특성벡터 전달 시 input 차원값에 의한 차이가 발생하여 4차원 -&gt; 2차원으로 평탄화를 진행하였습니다.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>
                <a:solidFill>
                  <a:schemeClr val="dk1"/>
                </a:solidFill>
              </a:rPr>
              <a:t>그리고 오른쪽 그래프는 학습된 OneClassSVM에 train data를 넣었을 때 양수와 음수를 나누는 0인 결정 경계와 각 데이터 벡터들의 decision_function값의 분포를 나타냅니다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78" name="Google Shape;378;g2b2a86438b3_10_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2c0758963b7_0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>
                <a:solidFill>
                  <a:schemeClr val="dk1"/>
                </a:solidFill>
              </a:rPr>
              <a:t>결과적으로 </a:t>
            </a:r>
            <a:r>
              <a:rPr>
                <a:solidFill>
                  <a:schemeClr val="dk1"/>
                </a:solidFill>
              </a:rPr>
              <a:t>EfficientNet과 OneClassSVM을 통해 train data는 426개 데이터 중 400개를 정상으로 26개를 비정상으로 예측하였으며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>
                <a:solidFill>
                  <a:schemeClr val="dk1"/>
                </a:solidFill>
              </a:rPr>
              <a:t>모두 정상인 데이터만을 학습 후 예측하였기 때문에 재현율, f1 점수, 정밀도는 모두 0이었습니다.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10" name="Google Shape;410;g2c0758963b7_0_20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2c0758963b7_0_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/>
              <a:t>다음은 test 데이터를 통한 비지도 이상 탐지 결과입니다.</a:t>
            </a:r>
            <a:r>
              <a:rPr/>
              <a:t>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/>
              <a:t>왼쪽은 </a:t>
            </a:r>
            <a:r>
              <a:rPr>
                <a:solidFill>
                  <a:schemeClr val="dk1"/>
                </a:solidFill>
              </a:rPr>
              <a:t>학습된 OneClassSVM에서 test data를 넣었을 때 0인 결정 경계와 각 데이터 벡터들의 decision_function값의 분포를 나타냅니다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>
                <a:solidFill>
                  <a:schemeClr val="dk1"/>
                </a:solidFill>
              </a:rPr>
              <a:t>100개의 데이터 중 87개는 test 레이블과 같이 잘 예측하였으나 13개는 잘못 예측한 것으로 확인하였습니다.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39" name="Google Shape;439;g2c0758963b7_0_23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2c0758963b7_0_2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/>
              <a:t>다음은 잘못된 13개의 예측된 데이터 중 6개만 추려서 이미지로 확인하였을 때의 모습입니다.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/>
              <a:t>인덱스 83, 33의 경우 정상, 불량 레이블에 따라 다소 판단이 어려운 이미지도 존재하며 분명히 정상 혹은 불량인데도 잘못 판단한 이미지도 있었습니다.</a:t>
            </a:r>
            <a:endParaRPr/>
          </a:p>
        </p:txBody>
      </p:sp>
      <p:sp>
        <p:nvSpPr>
          <p:cNvPr id="469" name="Google Shape;469;g2c0758963b7_0_27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2b2a86438b3_7_3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/>
              <a:t>다음은 앞에서 선정한 모델에 대한 데이터 다변화 및 확장입니다.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/>
              <a:t>여기서부터는 프로젝트의 주제를 조금씩 확장해 본 것으로, 앞에서 구현한 이상탐지 모델에 여러가지 데이터를 넣어 성능이 어떻게 나오는지를 확인하고자 하는 목적으로 진행해보았습니다.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/>
              <a:t>사용된 추가 데이터는 총 4가지로, 1. Crop한 반도체 이미지 데이터, 2. 두피 비듬 데이터, 3. 외벽 균열 데이터, 4. 선인장 유무 데이터입니다.</a:t>
            </a:r>
            <a:endParaRPr/>
          </a:p>
        </p:txBody>
      </p:sp>
      <p:sp>
        <p:nvSpPr>
          <p:cNvPr id="496" name="Google Shape;496;g2b2a86438b3_7_34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/>
              <a:t>발표순서는 위에서 보시는것처럼 프로젝트의 소개부터 데이터 eda와 비지도 대표모델 선정, 데이터 다변화, 지도학습 확장, 결론으로 마무리 짓도록 하겠습니다. </a:t>
            </a:r>
            <a:endParaRPr/>
          </a:p>
        </p:txBody>
      </p:sp>
      <p:sp>
        <p:nvSpPr>
          <p:cNvPr id="90" name="Google Shape;90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2b2a86438b3_1_4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/>
              <a:t>먼저 반도체 소자 이미지에 대하여 머리, 다리인 상하로 crop하여 이상탐지를 진행해 보았습니다.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/>
              <a:t>nu값은 기존의 0.05보다 0.1로 높여  이상치로 간주될 데이터 포인트의 비율을 높여 모델이 보다 유연하게 정상 데이터와 이상치를 구분하도록 설정하였습니다.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/>
              <a:t>그 후 몸체와 다리 각각 OneclassSvm 모델로 학습 후 예측 label을 쌍으로 묶어 하나의 인덱스에 예측값이 둘 중 하나라도 이상치라고 판단하면 이상치로 통합하도록 선정하였습니다.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>
                <a:solidFill>
                  <a:schemeClr val="dk1"/>
                </a:solidFill>
              </a:rPr>
              <a:t>하지만 </a:t>
            </a:r>
            <a:r>
              <a:rPr>
                <a:solidFill>
                  <a:schemeClr val="dk1"/>
                </a:solidFill>
              </a:rPr>
              <a:t>crop후 </a:t>
            </a:r>
            <a:r>
              <a:rPr/>
              <a:t>결과는 crop 하지 않은 것보다 성능이 떨어졌으며 잘못 예측한 숫자도 13개에서 24개로 증가하여 좀 더 세밀한 이미지 전처리를 진행했음에도 아쉬운 결과를 보여줬습니다.</a:t>
            </a:r>
            <a:endParaRPr/>
          </a:p>
        </p:txBody>
      </p:sp>
      <p:sp>
        <p:nvSpPr>
          <p:cNvPr id="505" name="Google Shape;505;g2b2a86438b3_1_42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2c0758963b7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/>
              <a:t>다음은 비듬 데이터로 비지도 이상 탐지를 진행하여 비듬 두피  이미지를 선별해 내는 모델을 구현하였습니다.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/>
              <a:t>train 데이터는 정상 두피 이미지 534개, test 데이터는 정상 두피 이미지 150개, 비듬 두피 이미지 150개로 test 데이터의 이상, 정상 비율은 50:50으로 설정하였습니다.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/>
              <a:t>전처리 과정에서 패턴을 좀 더 잘 인식할 수 있지 않을까 하는 생각에 Gaussian 분포를 이용해 noise를 추가해보았고, 이후에 대비를 주기 위해 Grayscale로 변환 후 이미지를 이진화 하여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/>
              <a:t>왼쪽이 정상 두피, 오른쪽이 비듬 두피로 좀 더 선명하게 특징들이 나타나도록 해보았습니다.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/>
              <a:t>모든 데이터를 다 확인한 것은 아니지만, 전처리를 거친 후 일부 데이터를 출력해보았을 때 차이가 명확하게 있는 것 같아 구별을 잘 할 수 있을 것 같다고 예상했었지만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/>
              <a:t>결과적으로는 300개 데이터 중 134개의 데이터를 잘못 예측하며 기대만큼 좋은 결과를 보여주진 않았습니다.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46" name="Google Shape;546;g2c0758963b7_1_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2c0758963b7_1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/>
              <a:t>다음은 외벽 균열 데이터 비지도 이상 탐지입니다.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>
                <a:solidFill>
                  <a:schemeClr val="dk1"/>
                </a:solidFill>
              </a:rPr>
              <a:t>train 데이터는 정상 500개, test 데이터는 정상 150개, 균열이 있는 데이터 150개로 비율은 50:50으로 설정하였습니다.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>
                <a:solidFill>
                  <a:schemeClr val="dk1"/>
                </a:solidFill>
              </a:rPr>
              <a:t>전처리는 Grayscale로 변환 후 이미지를 이진화 하여 왼쪽이 정상 외벽, 오른쪽이 균열이 있는 외벽으로 좀 더 선명하게 특징들이 나타나도록 전처리를 진행해보았습니다.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>
                <a:solidFill>
                  <a:schemeClr val="dk1"/>
                </a:solidFill>
              </a:rPr>
              <a:t>결과적으로는 300개 데이터 중 284개의 데이터를 제대로 예측한 결과를 보여주며 높은 평가 점수를 얻을 수 있었습니다.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>
                <a:solidFill>
                  <a:schemeClr val="dk1"/>
                </a:solidFill>
              </a:rPr>
              <a:t>육안으로도 균열 여부는 잘 관측이 되나 전처리를 통하여 효과적으로 성능을 높일 수 있었던 케이스였습니다.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95" name="Google Shape;595;g2c0758963b7_10_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g2c0758963b7_1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>
                <a:solidFill>
                  <a:schemeClr val="dk1"/>
                </a:solidFill>
              </a:rPr>
              <a:t>다음은 선인장 유무 데이터 비지도 이상 탐지입니다.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>
                <a:solidFill>
                  <a:schemeClr val="dk1"/>
                </a:solidFill>
              </a:rPr>
              <a:t>train 데이터는 선인장이 있는 정상 데이터 5000개, test 데이터는 정상 데이터 150개, 선인장이 없는 이상 데이터 150개로 test 데이터의 비율은 50:50으로 설정하였습니다.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>
                <a:solidFill>
                  <a:schemeClr val="dk1"/>
                </a:solidFill>
              </a:rPr>
              <a:t>전처리는 이미지 이진화만 진행해 보았는데 원본 이미지가 (32, 32, 3)으로 굉장히 작았기도 하고, 육안으로도 0과 1을 구별하기 어려운 데이터가 굉장히 많았기 때문에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>
                <a:solidFill>
                  <a:schemeClr val="dk1"/>
                </a:solidFill>
              </a:rPr>
              <a:t>모델이 구별을 잘 할 수 있을지 궁금했던 데이터였습니다.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>
                <a:solidFill>
                  <a:schemeClr val="dk1"/>
                </a:solidFill>
              </a:rPr>
              <a:t>결과적으로 1500개 데이터 중 441개의 데이터를 잘 못 예측한 결과를 보여주는 결과를 얻었습니다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>
                <a:solidFill>
                  <a:schemeClr val="dk1"/>
                </a:solidFill>
              </a:rPr>
              <a:t>육안으로는 선인장의 유무를 판단하기 어려웠지만 그나마 전처리를 진행 후 특성 추출을 진행하여 어느 정도의 성능을 얻은 것으로 판단됩니다.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49" name="Google Shape;649;g2c0758963b7_10_8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2b2a86438b3_1_6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/>
              <a:t>이번에 비지도 학습과의 비교를 위한 지도 학습으로의 확장입니다.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/>
              <a:t>비지도 학습보다 지도 학습에서의 성능이 전반적으로 우수하다는 아티클들을 참고하여 반도체 소자 데이터와 비듬 데이터를 가지고 지도학습을 추가로 진행해보았습니다.</a:t>
            </a:r>
            <a:endParaRPr/>
          </a:p>
        </p:txBody>
      </p:sp>
      <p:sp>
        <p:nvSpPr>
          <p:cNvPr id="708" name="Google Shape;708;g2b2a86438b3_1_68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g2c0758963b7_5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/>
              <a:t>우선 앞서 특성 추출에서 성능이 우수하다고 선정한 pretrained된 EfficientNet-b0 를 가지고 num_class를 2로 주어 이진 분류까지 시키는 모델로 설정하고 학습과 예측을 하였습니다.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>
                <a:solidFill>
                  <a:schemeClr val="dk1"/>
                </a:solidFill>
              </a:rPr>
              <a:t>이를 위해선 기존에는 없던 </a:t>
            </a:r>
            <a:r>
              <a:rPr>
                <a:solidFill>
                  <a:schemeClr val="dk1"/>
                </a:solidFill>
              </a:rPr>
              <a:t>train용 데이터에 1값인 학습용 이상치 데이터를 추가해야 하는데 개수가 너무 적다는 한계가 있었습니다.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>
                <a:solidFill>
                  <a:schemeClr val="dk1"/>
                </a:solidFill>
              </a:rPr>
              <a:t>저희가 가진 train 데이터는 모두 0값으로만 이루어져 있었고, 1값은 test 용에 들어있는 39가 전부였기 때문에,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>
                <a:solidFill>
                  <a:schemeClr val="dk1"/>
                </a:solidFill>
              </a:rPr>
              <a:t>이 39개의 데이터를 좌우반전하여 78개로 늘린 후 shuffle하여 다시 39개씩 train과 test 데이터로 재분배한 후,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>
                <a:solidFill>
                  <a:schemeClr val="dk1"/>
                </a:solidFill>
              </a:rPr>
              <a:t>train 데이터만 SMOTE oversampling을 적용하여 비율을 5:5로 동일하게 맞춘 다음 학습을 진행하였습니다.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>
                <a:solidFill>
                  <a:schemeClr val="dk1"/>
                </a:solidFill>
              </a:rPr>
              <a:t>이 데이터로 이진 분류를 진행하니 정밀도 점수는 비지도 성능보다 높았으나, 나머지 점수는 비지도 이상 탐지보다 성능이 떨어지는 결과를 확인하였습니다.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>
                <a:solidFill>
                  <a:schemeClr val="dk1"/>
                </a:solidFill>
              </a:rPr>
              <a:t>아무래도 적은 데이터를 증강하는 과정에서의 한계가 성능으로 드러난 것이 아닐까 생각합니다.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>
                <a:solidFill>
                  <a:schemeClr val="dk1"/>
                </a:solidFill>
              </a:rPr>
              <a:t>—--------------------------------------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>
                <a:solidFill>
                  <a:schemeClr val="dk1"/>
                </a:solidFill>
              </a:rPr>
              <a:t>비지도 이상탐지 결과 수치 참고</a:t>
            </a:r>
            <a:endParaRPr>
              <a:solidFill>
                <a:schemeClr val="dk1"/>
              </a:solidFill>
            </a:endParaRPr>
          </a:p>
          <a:p>
            <a:pPr indent="-2952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Char char="●"/>
            </a:pPr>
            <a:r>
              <a:rPr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Accuracy : 0.8700</a:t>
            </a:r>
            <a:endParaRPr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2952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Char char="●"/>
            </a:pPr>
            <a:r>
              <a:rPr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Recall : 0.7949</a:t>
            </a:r>
            <a:endParaRPr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2952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Char char="●"/>
            </a:pPr>
            <a:r>
              <a:rPr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F1 점수 : 0.8267</a:t>
            </a:r>
            <a:endParaRPr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2952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Char char="●"/>
            </a:pPr>
            <a:r>
              <a:rPr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Precision : 0.8611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17" name="Google Shape;717;g2c0758963b7_5_7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g2c0758963b7_10_3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/>
              <a:t>마지막으로 지도 학습에서도 데이터 다변화로 비듬 데이터를 진행하였습니다.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/>
              <a:t>train은 80.86% 비듬 두피, 19.14% 정상 두피인 총 2790여개의 비듬 -정상 두피 이미지 데이터셋을 활용하였으며,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/>
              <a:t>test는 정상 두피 50개, 비듬 두피 50개로 비율은 서로 동일하게 구성된 데이터 셋을 활용하였습니다.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/>
              <a:t>train용 데이터에는  </a:t>
            </a:r>
            <a:r>
              <a:rPr sz="1050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CenterCrop, RandomHorizontalFlip, RandomVerticalFlip, RandomRotation 등을 사용하여 이미지를 다양하게 변환했고,</a:t>
            </a:r>
            <a:endParaRPr sz="1050">
              <a:solidFill>
                <a:schemeClr val="dk1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sz="1050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test용 데이터에는 모델의 input을 위한 최소한의 transform 메서드만 사용하였습니다. </a:t>
            </a:r>
            <a:endParaRPr/>
          </a:p>
        </p:txBody>
      </p:sp>
      <p:sp>
        <p:nvSpPr>
          <p:cNvPr id="764" name="Google Shape;764;g2c0758963b7_10_30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g2c0758963b7_5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/>
              <a:t>이전 반도체 과정과 같이 </a:t>
            </a:r>
            <a:r>
              <a:rPr/>
              <a:t>Effi</a:t>
            </a:r>
            <a:r>
              <a:rPr/>
              <a:t>cientNet-b0의 분류층을 num_class=2인 이진분류로 설정한 모델을 5 epoch로 훈련시켰으며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/>
              <a:t>상기 그래프와 같이 한 epoch마다 loss는 점차 떨어지고 </a:t>
            </a:r>
            <a:r>
              <a:rPr>
                <a:solidFill>
                  <a:schemeClr val="dk1"/>
                </a:solidFill>
              </a:rPr>
              <a:t>Accuracy,Recall, F1 score는 점점 올라가게 되면서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>
                <a:solidFill>
                  <a:schemeClr val="dk1"/>
                </a:solidFill>
              </a:rPr>
              <a:t>학습시 성능이 점점 개선되는 모델을 구현하였습니다.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>
                <a:solidFill>
                  <a:schemeClr val="dk1"/>
                </a:solidFill>
              </a:rPr>
              <a:t>confusion matrix에서도 100개의 데이터 중 12개만 잘못 예측한 결과를 보여주었습니다.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>
                <a:solidFill>
                  <a:schemeClr val="dk1"/>
                </a:solidFill>
              </a:rPr>
              <a:t>앞서 말씀드린 비지도 학습을 통한 비듬 데이터 이상치 탐지 결과인 Acc 0.5533, F1 0.3366 과 비교하면 성능 결과에선 훨씬 좋은 것으로 판단하였습니다 </a:t>
            </a:r>
            <a:endParaRPr/>
          </a:p>
        </p:txBody>
      </p:sp>
      <p:sp>
        <p:nvSpPr>
          <p:cNvPr id="797" name="Google Shape;797;g2c0758963b7_5_17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g2b2a86438b3_1_6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/>
              <a:t>마지막으로 저희 조가 이번 프로젝트로 내린 결론에 대해서 설명드리도록 하겠습니다. </a:t>
            </a:r>
            <a:endParaRPr/>
          </a:p>
        </p:txBody>
      </p:sp>
      <p:sp>
        <p:nvSpPr>
          <p:cNvPr id="831" name="Google Shape;831;g2b2a86438b3_1_69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9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g2b2a86438b3_1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/>
              <a:t>비정상 샘플을 탐지하는 모델을 구현했을 때는 크게 다음과 같은 5가지를 효과를 기대할 수 있을 것입니다.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/>
              <a:t>다만, 모델을 이용해 부품 소자 및 제품은 비정상 샘플로 탐지되면 폐기될 가능성이 크므로,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/>
              <a:t>비용을 고려한다면 보다 우수한 성능의 모델로 지속 개선하여 f1 스코어와 그 중에서도 저희 조는 재현율(실제 1 중 1이라고 판단한 비율. 놓쳐서는 안 될 1을 신경써야 할 때 봐야하는 지표)을 높이는 과정이 반드시 수반되어야 할 것으로 사료됩니다.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/>
              <a:t>-------------------------------------------------------------------------------</a:t>
            </a:r>
            <a:r>
              <a:rPr>
                <a:solidFill>
                  <a:schemeClr val="dk1"/>
                </a:solidFill>
              </a:rPr>
              <a:t>-------------------------------------------------------------------------------—-------------------------------------------------------------------------------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/>
              <a:t>제조 과정에서 발생할 수 있는 불량을 미리 예측하고, 이를 통해 문제가 발생하기 전에 적절한 조치를 취할 수 있도록 </a:t>
            </a:r>
            <a:r>
              <a:rPr>
                <a:solidFill>
                  <a:schemeClr val="dk1"/>
                </a:solidFill>
              </a:rPr>
              <a:t>생산 효율성 향상시킬 수 있습니다.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>
                <a:solidFill>
                  <a:schemeClr val="dk1"/>
                </a:solidFill>
              </a:rPr>
              <a:t>효율적인 생산과정을 통해 높은 품질의 제품은 곧 고객 만족도를 높이고, 브랜드 이미지 강화를 통해 기업의 시장 경쟁력을 강화시킬 것입니다.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/>
              <a:t>불량품 예측은 각 라인별 불량품이 다음 단계 제품에 투입되기 전 미리 선별해 줌에 따라 최종 제품에 대한 품질 개선이 가능해집니다.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>
                <a:solidFill>
                  <a:schemeClr val="dk1"/>
                </a:solidFill>
              </a:rPr>
              <a:t>이상탐지 모델은 생산 스케줄링, 재고 관리 등의 효율성이 향상시킬 수 있어 생산 과정에 대한 예측 가능성을 높여줍니다.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/>
              <a:t>불량을 미리 감지하고 이를 방지함으로써, 불필요한 재작업에 의한 인건비이나 제품 소재의 재투입 비용, 폐기물 처리에 드는 비용을 절감할 수 있습니다.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/>
              <a:t>이상탐지 모델은 이러한 다양한 이점을 제공하므로, 반도체 제조 분야뿐만 아니라 다양한 제조 과정의 생산 관리에서 중요한 기능을 해나갈 것입니다.</a:t>
            </a:r>
            <a:endParaRPr/>
          </a:p>
        </p:txBody>
      </p:sp>
      <p:sp>
        <p:nvSpPr>
          <p:cNvPr id="841" name="Google Shape;841;g2b2a86438b3_1_23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b2a86438b3_1_6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/>
              <a:t>그러면  프로젝트 소개부터 시작하도록 하겠습니다. </a:t>
            </a:r>
            <a:endParaRPr/>
          </a:p>
        </p:txBody>
      </p:sp>
      <p:sp>
        <p:nvSpPr>
          <p:cNvPr id="117" name="Google Shape;117;g2b2a86438b3_1_67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6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g2b2a86438b3_12_5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sz="1200">
                <a:solidFill>
                  <a:schemeClr val="dk1"/>
                </a:solidFill>
              </a:rPr>
              <a:t>결과적으로 저희 조는 비지도 학습을 목표로 </a:t>
            </a:r>
            <a:r>
              <a:rPr sz="1200">
                <a:solidFill>
                  <a:schemeClr val="dk1"/>
                </a:solidFill>
              </a:rPr>
              <a:t> 특징 추출을 위한 EfficientNet_b0 모델과 이상치 탐지를 위한 OneclassSVM 모델을 선정하여 각 평가지표를 얻었습니다.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sz="1200">
                <a:solidFill>
                  <a:schemeClr val="dk1"/>
                </a:solidFill>
              </a:rPr>
              <a:t>더 나아가 선정 모델의 성능 검증을 위하여 반도체 이외에도 비듬, 선인장, 건물 외벽 데이터에도 적용하여 보았습니다.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878" name="Google Shape;878;g2b2a86438b3_12_51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g2c0758963b7_3_3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>
                <a:solidFill>
                  <a:schemeClr val="dk1"/>
                </a:solidFill>
              </a:rPr>
              <a:t>평가상으로는 반도체와 외벽 균열 데이터에서 탁월한 성능을 보임을 확인하였습니다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>
                <a:solidFill>
                  <a:schemeClr val="dk1"/>
                </a:solidFill>
              </a:rPr>
              <a:t>반도체에는 높은 정확도와 좋은 성능을 보였으나 비듬 데이터에서는 다른 데이터 탐지와 비교하여 가장 낮은 결과값을 얻었습니다.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>
                <a:solidFill>
                  <a:schemeClr val="dk1"/>
                </a:solidFill>
              </a:rPr>
              <a:t>선인장 유무 데이터도 엄청나게 높은 점수를 기록하지는 않았지만 비듬 데이터 보다는 높은 점수를 기록하고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>
                <a:solidFill>
                  <a:schemeClr val="dk1"/>
                </a:solidFill>
              </a:rPr>
              <a:t>가장 전처리의 효과로 인해 특성이 뚜렷해 질 수 있었던 외벽 균열 데이터가 모든 지표에서 높은 성능을 보였습니다.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>
                <a:solidFill>
                  <a:schemeClr val="dk1"/>
                </a:solidFill>
              </a:rPr>
              <a:t>아직 개선할 사항들은 많지만 이 모델은 사람이 하나하나 육안으로 판단할 노동력을 대체하여 다양한 종류의 이미지 데이터에 대한 불량, 이상치 탐지에 활용 가능할 것으로 보입니다.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898" name="Google Shape;898;g2c0758963b7_3_35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7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g2b305c49b93_3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/>
              <a:t>이번 프로젝트를 통하여 주요 이슈와 문제점은 데이터 라벨 유무에 따른 학습 방식 선정과 acc와 f1과 같은 평가 지표간의 관계성을 통한 중요도 설정이었습니다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/>
              <a:t>그리고 비지도 학습과의 비교를 위한 지도학습으로의 확장도 고려하였으며 교수님께서 조언해주신 gpu와 같은 보유 자원의 한계도 경험할 수 있었습니다.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/>
              <a:t>여러 전처리 과정도 진행하고 특성 추출 성능에도 집중해 보았으나 모델의 정확도가 예상보다 낮아 지속적인 성능 개선의 필요성도 느낄수 있었습니다.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/>
              <a:t>처음에 비지도 학습을 위한 정상 데이터만에 얽매이는 것이 아닌 라벨링된 다른 분류의 데이터를 통한 지도 학습 투자에 대한 아쉬움이 남았고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/>
              <a:t>머신러닝과 다르게 이미지 데이터를 이해하는 것은 정형데이터를 분석하고 이해하는 것 과는 또 다르다는 점을 알게 되었습니다.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/>
              <a:t>하지만 정상 데이터로만 이루어진</a:t>
            </a:r>
            <a:r>
              <a:rPr/>
              <a:t> 데이터셋 만으로도 </a:t>
            </a:r>
            <a:r>
              <a:rPr/>
              <a:t>충분한 특성 추출이 용이하다면 이상치 탐지 알고리즘의 유용성도 경험할 수 있었습니다. </a:t>
            </a:r>
            <a:endParaRPr/>
          </a:p>
        </p:txBody>
      </p:sp>
      <p:sp>
        <p:nvSpPr>
          <p:cNvPr id="919" name="Google Shape;919;g2b305c49b93_3_12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6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g2b2a86438b3_12_5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/>
              <a:t>지금까지 저희 2조 프로젝트 발표를 경청해주셔서 감사드립니다람찌</a:t>
            </a:r>
            <a:endParaRPr/>
          </a:p>
        </p:txBody>
      </p:sp>
      <p:sp>
        <p:nvSpPr>
          <p:cNvPr id="948" name="Google Shape;948;g2b2a86438b3_12_54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/>
              <a:t>저희 프로젝트는 데이콘에서 주최한 대회 중 반도체 데이터를 이용한 반도체 소자 불량 탐지 모델링 구현이라는 주제 선정에서부터 시작되었습니다.</a:t>
            </a:r>
            <a:endParaRPr/>
          </a:p>
        </p:txBody>
      </p:sp>
      <p:sp>
        <p:nvSpPr>
          <p:cNvPr id="126" name="Google Shape;126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c0758963b7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/>
              <a:t>모든 생산 공정에서의 비정상 샘플의 검출은 제품의 품질 관리와 생산성 효율 향상에 있어 항상 대두되오던 필수적인 과제입니다.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/>
              <a:t>저희 팀은 이러한 생각을 바탕으로 생산 공정에서 확보된 정상 샘플 이미지 데이터를 활용하여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/>
              <a:t>추후  정상 데이터의 특성을 벗어난 비정상 샘플 즉, 불량품을 식별하는 AI 기반 솔루션 개발을 목표로 하였습니다.</a:t>
            </a:r>
            <a:endParaRPr/>
          </a:p>
        </p:txBody>
      </p:sp>
      <p:sp>
        <p:nvSpPr>
          <p:cNvPr id="144" name="Google Shape;144;g2c0758963b7_0_5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b2a86438b3_1_3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/>
              <a:t>데이터 소개를 드리자면 출처는 데이콘에서 가져온 반도체 소자 이미지 샘플입니다.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/>
              <a:t>train 데이터의 경우 정상 반도체 소자 이미지로만 구성된 샘플 213개가 존재합니다.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/>
              <a:t>test 데이터의 경우 화면과 같이 평가용 반도체 소자로서 정상과 불량으로 혼합된 이미지 샘플 100개가 존재합니다.</a:t>
            </a:r>
            <a:endParaRPr/>
          </a:p>
        </p:txBody>
      </p:sp>
      <p:sp>
        <p:nvSpPr>
          <p:cNvPr id="168" name="Google Shape;168;g2b2a86438b3_1_32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b2a86438b3_5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/>
              <a:t>train 데이터의 경우 </a:t>
            </a:r>
            <a:r>
              <a:rPr>
                <a:solidFill>
                  <a:schemeClr val="dk1"/>
                </a:solidFill>
              </a:rPr>
              <a:t>데이터의 경로와</a:t>
            </a:r>
            <a:r>
              <a:rPr/>
              <a:t> 레이블 값이 있으나 전부 정상인 데이터로 이루어져 있습니다.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/>
              <a:t>test 데이터의 경우 레이블 값은 없고 이미지의 경로만 설정되어 있습니다.</a:t>
            </a:r>
            <a:endParaRPr/>
          </a:p>
        </p:txBody>
      </p:sp>
      <p:sp>
        <p:nvSpPr>
          <p:cNvPr id="191" name="Google Shape;191;g2b2a86438b3_5_1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2c0758963b7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/>
              <a:t>다음은 데이터 EDA와 비지도 대표 모델 선정입니다.</a:t>
            </a:r>
            <a:endParaRPr/>
          </a:p>
        </p:txBody>
      </p:sp>
      <p:sp>
        <p:nvSpPr>
          <p:cNvPr id="214" name="Google Shape;214;g2c0758963b7_0_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2b2a86438b3_1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/>
              <a:t>앞서 말씀드린 바와 같이 train 데이터의 경우 모두 정상인 레이블이 달려있습니다.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/>
              <a:t>하지만 </a:t>
            </a:r>
            <a:r>
              <a:rPr>
                <a:solidFill>
                  <a:schemeClr val="dk1"/>
                </a:solidFill>
              </a:rPr>
              <a:t>평가지표로 Accuracy, Prcision, Recall, F1 score를 확인하기 위한</a:t>
            </a:r>
            <a:r>
              <a:rPr/>
              <a:t> 실제 test 데이터의 레이블 값이 없어 육안으로 이미지 데이터를 정상 비정상으로 직접 선별하여 test 데이터에 레이블을 추가하였습니다.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/>
              <a:t>그리고 test 데이터의 레이블 정확도 판단을 위하여 </a:t>
            </a:r>
            <a:r>
              <a:rPr>
                <a:solidFill>
                  <a:schemeClr val="dk1"/>
                </a:solidFill>
              </a:rPr>
              <a:t>자체적으로 추가한 레이블 파일을 데이콘에도 제출하여 모두 정답인 것으로 확인하였습니다.</a:t>
            </a:r>
            <a:endParaRPr/>
          </a:p>
        </p:txBody>
      </p:sp>
      <p:sp>
        <p:nvSpPr>
          <p:cNvPr id="223" name="Google Shape;223;g2b2a86438b3_1_9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슬라이드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세로 텍스트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세로 제목 및 텍스트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내용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구역 머리글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콘텐츠 2개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비교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6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6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6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만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빈 화면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콘텐츠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그림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Relationship Id="rId4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Relationship Id="rId4" Type="http://schemas.openxmlformats.org/officeDocument/2006/relationships/image" Target="../media/image18.png"/><Relationship Id="rId5" Type="http://schemas.openxmlformats.org/officeDocument/2006/relationships/image" Target="../media/image20.png"/><Relationship Id="rId6" Type="http://schemas.openxmlformats.org/officeDocument/2006/relationships/image" Target="../media/image43.png"/><Relationship Id="rId7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0.png"/><Relationship Id="rId4" Type="http://schemas.openxmlformats.org/officeDocument/2006/relationships/image" Target="../media/image19.png"/><Relationship Id="rId5" Type="http://schemas.openxmlformats.org/officeDocument/2006/relationships/image" Target="../media/image17.png"/><Relationship Id="rId6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Relationship Id="rId4" Type="http://schemas.openxmlformats.org/officeDocument/2006/relationships/image" Target="../media/image1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1.png"/><Relationship Id="rId4" Type="http://schemas.openxmlformats.org/officeDocument/2006/relationships/image" Target="../media/image25.png"/><Relationship Id="rId5" Type="http://schemas.openxmlformats.org/officeDocument/2006/relationships/image" Target="../media/image1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2.png"/><Relationship Id="rId4" Type="http://schemas.openxmlformats.org/officeDocument/2006/relationships/image" Target="../media/image1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4.png"/><Relationship Id="rId4" Type="http://schemas.openxmlformats.org/officeDocument/2006/relationships/image" Target="../media/image1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1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9.png"/><Relationship Id="rId4" Type="http://schemas.openxmlformats.org/officeDocument/2006/relationships/image" Target="../media/image28.png"/><Relationship Id="rId5" Type="http://schemas.openxmlformats.org/officeDocument/2006/relationships/image" Target="../media/image1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3.png"/><Relationship Id="rId4" Type="http://schemas.openxmlformats.org/officeDocument/2006/relationships/image" Target="../media/image30.png"/><Relationship Id="rId9" Type="http://schemas.openxmlformats.org/officeDocument/2006/relationships/image" Target="../media/image14.png"/><Relationship Id="rId5" Type="http://schemas.openxmlformats.org/officeDocument/2006/relationships/image" Target="../media/image27.png"/><Relationship Id="rId6" Type="http://schemas.openxmlformats.org/officeDocument/2006/relationships/image" Target="../media/image24.png"/><Relationship Id="rId7" Type="http://schemas.openxmlformats.org/officeDocument/2006/relationships/image" Target="../media/image31.png"/><Relationship Id="rId8" Type="http://schemas.openxmlformats.org/officeDocument/2006/relationships/image" Target="../media/image3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14.png"/><Relationship Id="rId5" Type="http://schemas.openxmlformats.org/officeDocument/2006/relationships/image" Target="../media/image26.png"/><Relationship Id="rId6" Type="http://schemas.openxmlformats.org/officeDocument/2006/relationships/image" Target="../media/image33.png"/><Relationship Id="rId7" Type="http://schemas.openxmlformats.org/officeDocument/2006/relationships/image" Target="../media/image29.png"/><Relationship Id="rId8" Type="http://schemas.openxmlformats.org/officeDocument/2006/relationships/image" Target="../media/image2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2.png"/><Relationship Id="rId4" Type="http://schemas.openxmlformats.org/officeDocument/2006/relationships/image" Target="../media/image44.png"/><Relationship Id="rId9" Type="http://schemas.openxmlformats.org/officeDocument/2006/relationships/image" Target="../media/image14.png"/><Relationship Id="rId5" Type="http://schemas.openxmlformats.org/officeDocument/2006/relationships/image" Target="../media/image48.png"/><Relationship Id="rId6" Type="http://schemas.openxmlformats.org/officeDocument/2006/relationships/image" Target="../media/image45.png"/><Relationship Id="rId7" Type="http://schemas.openxmlformats.org/officeDocument/2006/relationships/image" Target="../media/image53.png"/><Relationship Id="rId8" Type="http://schemas.openxmlformats.org/officeDocument/2006/relationships/image" Target="../media/image3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2.png"/><Relationship Id="rId4" Type="http://schemas.openxmlformats.org/officeDocument/2006/relationships/image" Target="../media/image1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4.png"/><Relationship Id="rId4" Type="http://schemas.openxmlformats.org/officeDocument/2006/relationships/image" Target="../media/image47.png"/><Relationship Id="rId5" Type="http://schemas.openxmlformats.org/officeDocument/2006/relationships/image" Target="../media/image46.png"/><Relationship Id="rId6" Type="http://schemas.openxmlformats.org/officeDocument/2006/relationships/image" Target="../media/image10.png"/><Relationship Id="rId7" Type="http://schemas.openxmlformats.org/officeDocument/2006/relationships/image" Target="../media/image40.png"/><Relationship Id="rId8" Type="http://schemas.openxmlformats.org/officeDocument/2006/relationships/image" Target="../media/image5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4.png"/><Relationship Id="rId4" Type="http://schemas.openxmlformats.org/officeDocument/2006/relationships/image" Target="../media/image61.png"/><Relationship Id="rId5" Type="http://schemas.openxmlformats.org/officeDocument/2006/relationships/image" Target="../media/image5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4.png"/><Relationship Id="rId4" Type="http://schemas.openxmlformats.org/officeDocument/2006/relationships/image" Target="../media/image38.png"/><Relationship Id="rId5" Type="http://schemas.openxmlformats.org/officeDocument/2006/relationships/image" Target="../media/image4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2.png"/><Relationship Id="rId4" Type="http://schemas.openxmlformats.org/officeDocument/2006/relationships/image" Target="../media/image14.png"/><Relationship Id="rId5" Type="http://schemas.openxmlformats.org/officeDocument/2006/relationships/image" Target="../media/image5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4.png"/><Relationship Id="rId4" Type="http://schemas.openxmlformats.org/officeDocument/2006/relationships/image" Target="../media/image57.png"/><Relationship Id="rId5" Type="http://schemas.openxmlformats.org/officeDocument/2006/relationships/image" Target="../media/image62.png"/><Relationship Id="rId6" Type="http://schemas.openxmlformats.org/officeDocument/2006/relationships/image" Target="../media/image58.png"/><Relationship Id="rId7" Type="http://schemas.openxmlformats.org/officeDocument/2006/relationships/image" Target="../media/image60.png"/><Relationship Id="rId8" Type="http://schemas.openxmlformats.org/officeDocument/2006/relationships/image" Target="../media/image5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Relationship Id="rId4" Type="http://schemas.openxmlformats.org/officeDocument/2006/relationships/image" Target="../media/image14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4.png"/><Relationship Id="rId4" Type="http://schemas.openxmlformats.org/officeDocument/2006/relationships/image" Target="../media/image54.png"/><Relationship Id="rId5" Type="http://schemas.openxmlformats.org/officeDocument/2006/relationships/image" Target="../media/image6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Relationship Id="rId4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image" Target="../media/image1.png"/><Relationship Id="rId5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Relationship Id="rId4" Type="http://schemas.openxmlformats.org/officeDocument/2006/relationships/image" Target="../media/image4.png"/><Relationship Id="rId5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Relationship Id="rId4" Type="http://schemas.openxmlformats.org/officeDocument/2006/relationships/image" Target="../media/image6.png"/><Relationship Id="rId5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/>
          <p:nvPr/>
        </p:nvSpPr>
        <p:spPr>
          <a:xfrm>
            <a:off x="3542175" y="3240500"/>
            <a:ext cx="59103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반도체 소자 외 4종 데이터를 이용한</a:t>
            </a:r>
            <a:endParaRPr sz="2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b="1" sz="3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비지도 및 지도 이상 탐지 </a:t>
            </a:r>
            <a:endParaRPr sz="2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5" name="Google Shape;85;p13"/>
          <p:cNvSpPr txBox="1"/>
          <p:nvPr/>
        </p:nvSpPr>
        <p:spPr>
          <a:xfrm>
            <a:off x="3542173" y="4344075"/>
            <a:ext cx="45501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sz="12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제로베이스 데이터 취업 스쿨 20기 </a:t>
            </a:r>
            <a:endParaRPr b="0" i="0" sz="1200" u="none" cap="none" strike="no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sz="11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발표 - </a:t>
            </a:r>
            <a:r>
              <a:rPr sz="11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이병찬</a:t>
            </a:r>
            <a:r>
              <a:rPr b="0" i="0" sz="11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/ 팀원 - </a:t>
            </a:r>
            <a:r>
              <a:rPr sz="11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기하은, 김주희, </a:t>
            </a:r>
            <a:r>
              <a:rPr b="0" i="0" sz="11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김지현, </a:t>
            </a:r>
            <a:r>
              <a:rPr sz="11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이청하, 하승현</a:t>
            </a:r>
            <a:endParaRPr b="0" i="0" sz="1100" u="none" cap="none" strike="no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86" name="Google Shape;86;p13"/>
          <p:cNvSpPr txBox="1"/>
          <p:nvPr/>
        </p:nvSpPr>
        <p:spPr>
          <a:xfrm>
            <a:off x="3546756" y="2857454"/>
            <a:ext cx="1152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sz="1200" u="none" cap="none" strike="noStrike">
                <a:solidFill>
                  <a:srgbClr val="0078FF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2024.0</a:t>
            </a:r>
            <a:r>
              <a:rPr sz="1200">
                <a:solidFill>
                  <a:srgbClr val="0078FF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3</a:t>
            </a:r>
            <a:endParaRPr sz="1200">
              <a:solidFill>
                <a:srgbClr val="0078FF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pic>
        <p:nvPicPr>
          <p:cNvPr id="87" name="Google Shape;8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3"/>
            <a:ext cx="12192000" cy="23379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2"/>
          <p:cNvSpPr/>
          <p:nvPr/>
        </p:nvSpPr>
        <p:spPr>
          <a:xfrm>
            <a:off x="0" y="0"/>
            <a:ext cx="12192000" cy="627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" name="Google Shape;250;p22"/>
          <p:cNvSpPr txBox="1"/>
          <p:nvPr/>
        </p:nvSpPr>
        <p:spPr>
          <a:xfrm>
            <a:off x="357809" y="183008"/>
            <a:ext cx="6097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sz="17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데이터 EDA와 비지도 대표 모델</a:t>
            </a:r>
            <a:r>
              <a:rPr b="1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_데이터 EDA와 전처리</a:t>
            </a:r>
            <a:endParaRPr b="1" sz="17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51" name="Google Shape;251;p22"/>
          <p:cNvSpPr txBox="1"/>
          <p:nvPr/>
        </p:nvSpPr>
        <p:spPr>
          <a:xfrm>
            <a:off x="357809" y="907612"/>
            <a:ext cx="4959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sz="2400">
                <a:latin typeface="Nanum Gothic"/>
                <a:ea typeface="Nanum Gothic"/>
                <a:cs typeface="Nanum Gothic"/>
                <a:sym typeface="Nanum Gothic"/>
              </a:rPr>
              <a:t>1-2)  Test Data 비율</a:t>
            </a:r>
            <a:endParaRPr b="0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52" name="Google Shape;252;p22"/>
          <p:cNvSpPr/>
          <p:nvPr/>
        </p:nvSpPr>
        <p:spPr>
          <a:xfrm>
            <a:off x="568325" y="1644100"/>
            <a:ext cx="4959600" cy="3898200"/>
          </a:xfrm>
          <a:prstGeom prst="roundRect">
            <a:avLst>
              <a:gd fmla="val 5363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3" name="Google Shape;25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6025" y="1926337"/>
            <a:ext cx="3124200" cy="3333750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22"/>
          <p:cNvSpPr txBox="1"/>
          <p:nvPr/>
        </p:nvSpPr>
        <p:spPr>
          <a:xfrm>
            <a:off x="6200559" y="907612"/>
            <a:ext cx="4959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sz="2400">
                <a:latin typeface="Nanum Gothic"/>
                <a:ea typeface="Nanum Gothic"/>
                <a:cs typeface="Nanum Gothic"/>
                <a:sym typeface="Nanum Gothic"/>
              </a:rPr>
              <a:t>1-3)  Image Shape</a:t>
            </a:r>
            <a:endParaRPr b="0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55" name="Google Shape;255;p22"/>
          <p:cNvSpPr/>
          <p:nvPr/>
        </p:nvSpPr>
        <p:spPr>
          <a:xfrm>
            <a:off x="6132000" y="1649300"/>
            <a:ext cx="4959600" cy="1597200"/>
          </a:xfrm>
          <a:prstGeom prst="roundRect">
            <a:avLst>
              <a:gd fmla="val 10429" name="adj"/>
            </a:avLst>
          </a:prstGeom>
          <a:solidFill>
            <a:srgbClr val="1E1E1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img = cv2.imread</a:t>
            </a:r>
            <a:r>
              <a:rPr sz="10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df</a:t>
            </a:r>
            <a:r>
              <a:rPr sz="10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'img_path'</a:t>
            </a:r>
            <a:r>
              <a:rPr sz="10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][</a:t>
            </a:r>
            <a:r>
              <a:rPr sz="10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sz="10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])</a:t>
            </a:r>
            <a:endParaRPr sz="1050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img = cv2.cvtColor</a:t>
            </a:r>
            <a:r>
              <a:rPr sz="10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img</a:t>
            </a:r>
            <a:r>
              <a:rPr sz="10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cv2.COLOR_BGR2RGB</a:t>
            </a:r>
            <a:r>
              <a:rPr sz="10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img.shape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56" name="Google Shape;256;p22"/>
          <p:cNvSpPr/>
          <p:nvPr/>
        </p:nvSpPr>
        <p:spPr>
          <a:xfrm>
            <a:off x="6132000" y="3424325"/>
            <a:ext cx="4959600" cy="814800"/>
          </a:xfrm>
          <a:prstGeom prst="roundRect">
            <a:avLst>
              <a:gd fmla="val 12252" name="adj"/>
            </a:avLst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anum Gothic Coding"/>
              <a:buChar char="●"/>
            </a:pPr>
            <a:r>
              <a:rPr sz="1500">
                <a:solidFill>
                  <a:schemeClr val="dk1"/>
                </a:solidFill>
              </a:rPr>
              <a:t>(512, 512, 3)</a:t>
            </a:r>
            <a:endParaRPr sz="1500">
              <a:solidFill>
                <a:schemeClr val="dk1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sp>
        <p:nvSpPr>
          <p:cNvPr id="257" name="Google Shape;257;p22"/>
          <p:cNvSpPr txBox="1"/>
          <p:nvPr/>
        </p:nvSpPr>
        <p:spPr>
          <a:xfrm>
            <a:off x="357800" y="5639350"/>
            <a:ext cx="5170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anum Gothic"/>
              <a:buChar char="●"/>
            </a:pPr>
            <a:r>
              <a:rPr>
                <a:latin typeface="Nanum Gothic"/>
                <a:ea typeface="Nanum Gothic"/>
                <a:cs typeface="Nanum Gothic"/>
                <a:sym typeface="Nanum Gothic"/>
              </a:rPr>
              <a:t>Test Data 100개 중 정상 데이터 61개, 이상 데이터 39개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58" name="Google Shape;258;p22"/>
          <p:cNvSpPr txBox="1"/>
          <p:nvPr/>
        </p:nvSpPr>
        <p:spPr>
          <a:xfrm>
            <a:off x="6132000" y="5639350"/>
            <a:ext cx="5263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●"/>
            </a:pPr>
            <a:r>
              <a:rPr>
                <a:latin typeface="Nanum Gothic"/>
                <a:ea typeface="Nanum Gothic"/>
                <a:cs typeface="Nanum Gothic"/>
                <a:sym typeface="Nanum Gothic"/>
              </a:rPr>
              <a:t>Image Shape은 (512, 512, 3)의 3차원 컬러 이미지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59" name="Google Shape;259;p22"/>
          <p:cNvPicPr preferRelativeResize="0"/>
          <p:nvPr/>
        </p:nvPicPr>
        <p:blipFill rotWithShape="1">
          <a:blip r:embed="rId4">
            <a:alphaModFix/>
          </a:blip>
          <a:srcRect b="93167" l="0" r="0" t="0"/>
          <a:stretch/>
        </p:blipFill>
        <p:spPr>
          <a:xfrm>
            <a:off x="0" y="0"/>
            <a:ext cx="12192000" cy="159737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22"/>
          <p:cNvSpPr/>
          <p:nvPr/>
        </p:nvSpPr>
        <p:spPr>
          <a:xfrm>
            <a:off x="11695677" y="2750165"/>
            <a:ext cx="496200" cy="4962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C6C6C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r>
              <a: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2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p22"/>
          <p:cNvSpPr/>
          <p:nvPr/>
        </p:nvSpPr>
        <p:spPr>
          <a:xfrm>
            <a:off x="11695677" y="3246489"/>
            <a:ext cx="496200" cy="496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C6C6C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9191"/>
              </a:buClr>
              <a:buSzPts val="1200"/>
              <a:buFont typeface="Arial"/>
              <a:buNone/>
            </a:pPr>
            <a:r>
              <a:rPr b="0" i="0" sz="1200" u="none" cap="none" strike="noStrike">
                <a:solidFill>
                  <a:srgbClr val="91919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1200" u="none" cap="none" strike="noStrike">
              <a:solidFill>
                <a:srgbClr val="91919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" name="Google Shape;262;p22"/>
          <p:cNvSpPr/>
          <p:nvPr/>
        </p:nvSpPr>
        <p:spPr>
          <a:xfrm>
            <a:off x="11695677" y="3742813"/>
            <a:ext cx="496200" cy="496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C6C6C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9191"/>
              </a:buClr>
              <a:buSzPts val="1200"/>
              <a:buFont typeface="Arial"/>
              <a:buNone/>
            </a:pPr>
            <a:r>
              <a:rPr b="0" i="0" sz="1200" u="none" cap="none" strike="noStrike">
                <a:solidFill>
                  <a:srgbClr val="91919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0" i="0" sz="1200" u="none" cap="none" strike="noStrike">
              <a:solidFill>
                <a:srgbClr val="91919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p22"/>
          <p:cNvSpPr/>
          <p:nvPr/>
        </p:nvSpPr>
        <p:spPr>
          <a:xfrm>
            <a:off x="11695677" y="4239137"/>
            <a:ext cx="496200" cy="496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C6C6C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9191"/>
              </a:buClr>
              <a:buSzPts val="1200"/>
              <a:buFont typeface="Arial"/>
              <a:buNone/>
            </a:pPr>
            <a:r>
              <a:rPr b="0" i="0" sz="1200" u="none" cap="none" strike="noStrike">
                <a:solidFill>
                  <a:srgbClr val="91919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b="0" i="0" sz="1200" u="none" cap="none" strike="noStrike">
              <a:solidFill>
                <a:srgbClr val="91919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22"/>
          <p:cNvSpPr/>
          <p:nvPr/>
        </p:nvSpPr>
        <p:spPr>
          <a:xfrm>
            <a:off x="11695677" y="3742865"/>
            <a:ext cx="496200" cy="496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C6C6C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0" i="0" sz="1200" u="none" cap="none" strike="noStrik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22"/>
          <p:cNvSpPr/>
          <p:nvPr/>
        </p:nvSpPr>
        <p:spPr>
          <a:xfrm>
            <a:off x="11695677" y="2750164"/>
            <a:ext cx="496200" cy="496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C6C6C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sz="1200" u="none" cap="none" strike="noStrike">
                <a:solidFill>
                  <a:srgbClr val="91919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200" u="none" cap="none" strike="noStrike">
              <a:solidFill>
                <a:srgbClr val="91919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p22"/>
          <p:cNvSpPr/>
          <p:nvPr/>
        </p:nvSpPr>
        <p:spPr>
          <a:xfrm>
            <a:off x="11695677" y="3246513"/>
            <a:ext cx="496200" cy="4962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C6C6C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22"/>
          <p:cNvSpPr/>
          <p:nvPr/>
        </p:nvSpPr>
        <p:spPr>
          <a:xfrm>
            <a:off x="11695677" y="4239137"/>
            <a:ext cx="496200" cy="496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C6C6C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sz="1200" u="none" cap="none" strike="noStrike">
                <a:solidFill>
                  <a:srgbClr val="91919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b="0" i="0" sz="1200" u="none" cap="none" strike="noStrike">
              <a:solidFill>
                <a:srgbClr val="91919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22"/>
          <p:cNvSpPr/>
          <p:nvPr/>
        </p:nvSpPr>
        <p:spPr>
          <a:xfrm>
            <a:off x="11695677" y="4696337"/>
            <a:ext cx="496200" cy="496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C6C6C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sz="1200" u="none" cap="none" strike="noStrike">
                <a:solidFill>
                  <a:srgbClr val="919191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b="0" i="0" sz="1200" u="none" cap="none" strike="noStrike">
              <a:solidFill>
                <a:srgbClr val="91919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3"/>
          <p:cNvSpPr/>
          <p:nvPr/>
        </p:nvSpPr>
        <p:spPr>
          <a:xfrm>
            <a:off x="0" y="0"/>
            <a:ext cx="12192000" cy="627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" name="Google Shape;274;p23"/>
          <p:cNvSpPr txBox="1"/>
          <p:nvPr/>
        </p:nvSpPr>
        <p:spPr>
          <a:xfrm>
            <a:off x="357809" y="183008"/>
            <a:ext cx="6097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sz="17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데이터 EDA와 비지도 대표 모델</a:t>
            </a:r>
            <a:r>
              <a:rPr b="1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_데이터 EDA와 전처리</a:t>
            </a:r>
            <a:endParaRPr b="1" sz="17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aphicFrame>
        <p:nvGraphicFramePr>
          <p:cNvPr id="275" name="Google Shape;275;p23"/>
          <p:cNvGraphicFramePr/>
          <p:nvPr/>
        </p:nvGraphicFramePr>
        <p:xfrm>
          <a:off x="1610975" y="1676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{46C2E3DF-2616-4077-A326-E75E5731AD1C}</a:tableStyleId>
              </a:tblPr>
              <a:tblGrid>
                <a:gridCol w="2864075"/>
                <a:gridCol w="2864075"/>
                <a:gridCol w="2864075"/>
              </a:tblGrid>
              <a:tr h="3996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sz="1100">
                          <a:solidFill>
                            <a:srgbClr val="000000"/>
                          </a:solidFill>
                          <a:latin typeface="NanumGothicExtraBold"/>
                          <a:ea typeface="NanumGothicExtraBold"/>
                          <a:cs typeface="NanumGothicExtraBold"/>
                          <a:sym typeface="NanumGothicExtraBold"/>
                        </a:rPr>
                        <a:t>Case 1</a:t>
                      </a:r>
                      <a:endParaRPr sz="1100">
                        <a:solidFill>
                          <a:srgbClr val="000000"/>
                        </a:solidFill>
                        <a:latin typeface="NanumGothicExtraBold"/>
                        <a:ea typeface="NanumGothicExtraBold"/>
                        <a:cs typeface="NanumGothicExtraBold"/>
                        <a:sym typeface="NanumGothicExtraBold"/>
                      </a:endParaRPr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100">
                          <a:solidFill>
                            <a:srgbClr val="000000"/>
                          </a:solidFill>
                          <a:latin typeface="NanumGothicExtraBold"/>
                          <a:ea typeface="NanumGothicExtraBold"/>
                          <a:cs typeface="NanumGothicExtraBold"/>
                          <a:sym typeface="NanumGothicExtraBold"/>
                        </a:rPr>
                        <a:t>Case 2</a:t>
                      </a:r>
                      <a:endParaRPr sz="1100">
                        <a:solidFill>
                          <a:srgbClr val="000000"/>
                        </a:solidFill>
                        <a:latin typeface="NanumGothicExtraBold"/>
                        <a:ea typeface="NanumGothicExtraBold"/>
                        <a:cs typeface="NanumGothicExtraBold"/>
                        <a:sym typeface="NanumGothicExtraBold"/>
                      </a:endParaRPr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100">
                          <a:solidFill>
                            <a:srgbClr val="000000"/>
                          </a:solidFill>
                          <a:latin typeface="NanumGothicExtraBold"/>
                          <a:ea typeface="NanumGothicExtraBold"/>
                          <a:cs typeface="NanumGothicExtraBold"/>
                          <a:sym typeface="NanumGothicExtraBold"/>
                        </a:rPr>
                        <a:t>Case 3</a:t>
                      </a:r>
                      <a:endParaRPr sz="1100">
                        <a:solidFill>
                          <a:srgbClr val="000000"/>
                        </a:solidFill>
                        <a:latin typeface="NanumGothicExtraBold"/>
                        <a:ea typeface="NanumGothicExtraBold"/>
                        <a:cs typeface="NanumGothicExtraBold"/>
                        <a:sym typeface="NanumGothicExtraBold"/>
                      </a:endParaRPr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6566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100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transform으로 이미지 크기 조정, 정규화, </a:t>
                      </a:r>
                      <a:endParaRPr sz="1100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100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텐서 변환을 진행</a:t>
                      </a:r>
                      <a:r>
                        <a:rPr sz="1100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(224 </a:t>
                      </a:r>
                      <a:r>
                        <a:rPr sz="11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or 456)</a:t>
                      </a:r>
                      <a:endParaRPr sz="1100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100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rembg 라이브러리를 이용해 자동 배경 </a:t>
                      </a:r>
                      <a:r>
                        <a:rPr sz="1100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제</a:t>
                      </a:r>
                      <a:r>
                        <a:rPr sz="1100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거하여 사용</a:t>
                      </a:r>
                      <a:endParaRPr sz="1100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100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transforms.RandomHorizontalFlip(p=1.0)으로 </a:t>
                      </a:r>
                      <a:r>
                        <a:rPr b="1" sz="1100">
                          <a:solidFill>
                            <a:srgbClr val="0076FE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좌우반전 이미지 213장 추가(총 426장)</a:t>
                      </a:r>
                      <a:endParaRPr b="1" sz="1100">
                        <a:solidFill>
                          <a:srgbClr val="0076FE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2262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276" name="Google Shape;276;p23"/>
          <p:cNvSpPr/>
          <p:nvPr/>
        </p:nvSpPr>
        <p:spPr>
          <a:xfrm>
            <a:off x="1696425" y="2847475"/>
            <a:ext cx="2710200" cy="2983500"/>
          </a:xfrm>
          <a:prstGeom prst="roundRect">
            <a:avLst>
              <a:gd fmla="val 4904" name="adj"/>
            </a:avLst>
          </a:prstGeom>
          <a:solidFill>
            <a:srgbClr val="1E1E1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transform = transforms.Compose</a:t>
            </a:r>
            <a:r>
              <a:rPr sz="90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([</a:t>
            </a:r>
            <a:endParaRPr sz="900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transforms.Resize</a:t>
            </a:r>
            <a:r>
              <a:rPr sz="90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((</a:t>
            </a:r>
            <a:r>
              <a:rPr sz="9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224</a:t>
            </a:r>
            <a:r>
              <a:rPr sz="90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sz="9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224</a:t>
            </a:r>
            <a:r>
              <a:rPr sz="90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)),</a:t>
            </a:r>
            <a:endParaRPr sz="900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transforms.ToTensor</a:t>
            </a:r>
            <a:r>
              <a:rPr sz="90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(),</a:t>
            </a:r>
            <a:endParaRPr sz="900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transforms.Normalize</a:t>
            </a:r>
            <a:r>
              <a:rPr sz="90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mean=</a:t>
            </a:r>
            <a:r>
              <a:rPr sz="90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sz="9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0.485</a:t>
            </a:r>
            <a:r>
              <a:rPr sz="90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sz="9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0.456</a:t>
            </a:r>
            <a:r>
              <a:rPr sz="90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sz="9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0.406</a:t>
            </a:r>
            <a:r>
              <a:rPr sz="90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],</a:t>
            </a:r>
            <a:r>
              <a:rPr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std=</a:t>
            </a:r>
            <a:r>
              <a:rPr sz="90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sz="9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0.229</a:t>
            </a:r>
            <a:r>
              <a:rPr sz="90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sz="9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0.224</a:t>
            </a:r>
            <a:r>
              <a:rPr sz="90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sz="9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0.225</a:t>
            </a:r>
            <a:r>
              <a:rPr sz="90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]),])</a:t>
            </a:r>
            <a:endParaRPr sz="900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br>
              <a:rPr sz="90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train_data = CustomDataset</a:t>
            </a:r>
            <a:r>
              <a:rPr sz="90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csv_file=</a:t>
            </a:r>
            <a:r>
              <a:rPr sz="9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'./train.csv'</a:t>
            </a:r>
            <a:r>
              <a:rPr sz="90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transform=transform</a:t>
            </a:r>
            <a:r>
              <a:rPr sz="90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900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277" name="Google Shape;27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4350" y="3772000"/>
            <a:ext cx="978300" cy="978300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78" name="Google Shape;278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27700" y="4540300"/>
            <a:ext cx="927000" cy="927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23"/>
          <p:cNvSpPr/>
          <p:nvPr/>
        </p:nvSpPr>
        <p:spPr>
          <a:xfrm rot="2702454">
            <a:off x="5101898" y="3968108"/>
            <a:ext cx="297197" cy="194737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4285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23"/>
          <p:cNvSpPr/>
          <p:nvPr/>
        </p:nvSpPr>
        <p:spPr>
          <a:xfrm rot="2702454">
            <a:off x="5805248" y="4826933"/>
            <a:ext cx="297197" cy="194737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4285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1" name="Google Shape;281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93600" y="3055000"/>
            <a:ext cx="836475" cy="836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504225" y="3054998"/>
            <a:ext cx="836475" cy="836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77225" y="3055000"/>
            <a:ext cx="836475" cy="836475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23"/>
          <p:cNvSpPr/>
          <p:nvPr/>
        </p:nvSpPr>
        <p:spPr>
          <a:xfrm>
            <a:off x="8641775" y="4064500"/>
            <a:ext cx="347700" cy="348000"/>
          </a:xfrm>
          <a:prstGeom prst="plus">
            <a:avLst>
              <a:gd fmla="val 35807" name="adj"/>
            </a:avLst>
          </a:prstGeom>
          <a:solidFill>
            <a:srgbClr val="4285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5" name="Google Shape;285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7577225" y="4585575"/>
            <a:ext cx="836475" cy="836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8504225" y="4585561"/>
            <a:ext cx="836475" cy="836475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23"/>
          <p:cNvSpPr txBox="1"/>
          <p:nvPr/>
        </p:nvSpPr>
        <p:spPr>
          <a:xfrm>
            <a:off x="9450751" y="3171200"/>
            <a:ext cx="479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sz="2000">
                <a:solidFill>
                  <a:srgbClr val="595959"/>
                </a:solidFill>
              </a:rPr>
              <a:t>…</a:t>
            </a:r>
            <a:endParaRPr b="1" sz="2000">
              <a:solidFill>
                <a:srgbClr val="595959"/>
              </a:solidFill>
            </a:endParaRPr>
          </a:p>
        </p:txBody>
      </p:sp>
      <p:sp>
        <p:nvSpPr>
          <p:cNvPr id="288" name="Google Shape;288;p23"/>
          <p:cNvSpPr txBox="1"/>
          <p:nvPr/>
        </p:nvSpPr>
        <p:spPr>
          <a:xfrm>
            <a:off x="9450751" y="4677988"/>
            <a:ext cx="479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sz="2000">
                <a:solidFill>
                  <a:srgbClr val="595959"/>
                </a:solidFill>
              </a:rPr>
              <a:t>…</a:t>
            </a:r>
            <a:endParaRPr b="1" sz="2000">
              <a:solidFill>
                <a:srgbClr val="595959"/>
              </a:solidFill>
            </a:endParaRPr>
          </a:p>
        </p:txBody>
      </p:sp>
      <p:sp>
        <p:nvSpPr>
          <p:cNvPr id="289" name="Google Shape;289;p23"/>
          <p:cNvSpPr txBox="1"/>
          <p:nvPr/>
        </p:nvSpPr>
        <p:spPr>
          <a:xfrm>
            <a:off x="357798" y="907600"/>
            <a:ext cx="5909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sz="2400">
                <a:latin typeface="Nanum Gothic"/>
                <a:ea typeface="Nanum Gothic"/>
                <a:cs typeface="Nanum Gothic"/>
                <a:sym typeface="Nanum Gothic"/>
              </a:rPr>
              <a:t>1-4)  이미지 전처리</a:t>
            </a:r>
            <a:endParaRPr b="0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90" name="Google Shape;290;p23"/>
          <p:cNvSpPr txBox="1"/>
          <p:nvPr/>
        </p:nvSpPr>
        <p:spPr>
          <a:xfrm>
            <a:off x="357800" y="6096550"/>
            <a:ext cx="11261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anum Gothic"/>
              <a:buChar char="●"/>
            </a:pPr>
            <a:r>
              <a:rPr>
                <a:latin typeface="Nanum Gothic"/>
                <a:ea typeface="Nanum Gothic"/>
                <a:cs typeface="Nanum Gothic"/>
                <a:sym typeface="Nanum Gothic"/>
              </a:rPr>
              <a:t>좀 더 효과적인 특징 추출을 위해 여러 가지 Case로 이미지를 전처리한 후 특징 추출 모델에 입력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91" name="Google Shape;291;p23"/>
          <p:cNvPicPr preferRelativeResize="0"/>
          <p:nvPr/>
        </p:nvPicPr>
        <p:blipFill rotWithShape="1">
          <a:blip r:embed="rId7">
            <a:alphaModFix/>
          </a:blip>
          <a:srcRect b="93167" l="0" r="0" t="0"/>
          <a:stretch/>
        </p:blipFill>
        <p:spPr>
          <a:xfrm>
            <a:off x="0" y="0"/>
            <a:ext cx="12192000" cy="159737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23"/>
          <p:cNvSpPr/>
          <p:nvPr/>
        </p:nvSpPr>
        <p:spPr>
          <a:xfrm>
            <a:off x="11695677" y="2750165"/>
            <a:ext cx="496200" cy="4962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C6C6C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r>
              <a: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2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" name="Google Shape;293;p23"/>
          <p:cNvSpPr/>
          <p:nvPr/>
        </p:nvSpPr>
        <p:spPr>
          <a:xfrm>
            <a:off x="11695677" y="3246489"/>
            <a:ext cx="496200" cy="496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C6C6C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9191"/>
              </a:buClr>
              <a:buSzPts val="1200"/>
              <a:buFont typeface="Arial"/>
              <a:buNone/>
            </a:pPr>
            <a:r>
              <a:rPr b="0" i="0" sz="1200" u="none" cap="none" strike="noStrike">
                <a:solidFill>
                  <a:srgbClr val="91919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1200" u="none" cap="none" strike="noStrike">
              <a:solidFill>
                <a:srgbClr val="91919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p23"/>
          <p:cNvSpPr/>
          <p:nvPr/>
        </p:nvSpPr>
        <p:spPr>
          <a:xfrm>
            <a:off x="11695677" y="3742813"/>
            <a:ext cx="496200" cy="496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C6C6C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9191"/>
              </a:buClr>
              <a:buSzPts val="1200"/>
              <a:buFont typeface="Arial"/>
              <a:buNone/>
            </a:pPr>
            <a:r>
              <a:rPr b="0" i="0" sz="1200" u="none" cap="none" strike="noStrike">
                <a:solidFill>
                  <a:srgbClr val="91919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0" i="0" sz="1200" u="none" cap="none" strike="noStrike">
              <a:solidFill>
                <a:srgbClr val="91919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23"/>
          <p:cNvSpPr/>
          <p:nvPr/>
        </p:nvSpPr>
        <p:spPr>
          <a:xfrm>
            <a:off x="11695677" y="4239137"/>
            <a:ext cx="496200" cy="496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C6C6C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9191"/>
              </a:buClr>
              <a:buSzPts val="1200"/>
              <a:buFont typeface="Arial"/>
              <a:buNone/>
            </a:pPr>
            <a:r>
              <a:rPr b="0" i="0" sz="1200" u="none" cap="none" strike="noStrike">
                <a:solidFill>
                  <a:srgbClr val="91919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b="0" i="0" sz="1200" u="none" cap="none" strike="noStrike">
              <a:solidFill>
                <a:srgbClr val="91919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23"/>
          <p:cNvSpPr/>
          <p:nvPr/>
        </p:nvSpPr>
        <p:spPr>
          <a:xfrm>
            <a:off x="11695677" y="3742865"/>
            <a:ext cx="496200" cy="496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C6C6C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0" i="0" sz="1200" u="none" cap="none" strike="noStrik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" name="Google Shape;297;p23"/>
          <p:cNvSpPr/>
          <p:nvPr/>
        </p:nvSpPr>
        <p:spPr>
          <a:xfrm>
            <a:off x="11695677" y="2750164"/>
            <a:ext cx="496200" cy="496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C6C6C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sz="1200" u="none" cap="none" strike="noStrike">
                <a:solidFill>
                  <a:srgbClr val="91919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200" u="none" cap="none" strike="noStrike">
              <a:solidFill>
                <a:srgbClr val="91919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" name="Google Shape;298;p23"/>
          <p:cNvSpPr/>
          <p:nvPr/>
        </p:nvSpPr>
        <p:spPr>
          <a:xfrm>
            <a:off x="11695677" y="3246513"/>
            <a:ext cx="496200" cy="4962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C6C6C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" name="Google Shape;299;p23"/>
          <p:cNvSpPr/>
          <p:nvPr/>
        </p:nvSpPr>
        <p:spPr>
          <a:xfrm>
            <a:off x="11695677" y="4239137"/>
            <a:ext cx="496200" cy="496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C6C6C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sz="1200" u="none" cap="none" strike="noStrike">
                <a:solidFill>
                  <a:srgbClr val="91919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b="0" i="0" sz="1200" u="none" cap="none" strike="noStrike">
              <a:solidFill>
                <a:srgbClr val="91919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23"/>
          <p:cNvSpPr/>
          <p:nvPr/>
        </p:nvSpPr>
        <p:spPr>
          <a:xfrm>
            <a:off x="11695677" y="4696337"/>
            <a:ext cx="496200" cy="496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C6C6C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sz="1200" u="none" cap="none" strike="noStrike">
                <a:solidFill>
                  <a:srgbClr val="919191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b="0" i="0" sz="1200" u="none" cap="none" strike="noStrike">
              <a:solidFill>
                <a:srgbClr val="91919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" name="Google Shape;301;p23"/>
          <p:cNvSpPr/>
          <p:nvPr/>
        </p:nvSpPr>
        <p:spPr>
          <a:xfrm rot="-2700000">
            <a:off x="8953053" y="1439989"/>
            <a:ext cx="563847" cy="334744"/>
          </a:xfrm>
          <a:prstGeom prst="corner">
            <a:avLst>
              <a:gd fmla="val 29953" name="adj1"/>
              <a:gd fmla="val 28957" name="adj2"/>
            </a:avLst>
          </a:prstGeom>
          <a:solidFill>
            <a:srgbClr val="007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" name="Google Shape;302;p23"/>
          <p:cNvSpPr/>
          <p:nvPr/>
        </p:nvSpPr>
        <p:spPr>
          <a:xfrm rot="-2700000">
            <a:off x="3258103" y="1439989"/>
            <a:ext cx="563847" cy="334744"/>
          </a:xfrm>
          <a:prstGeom prst="corner">
            <a:avLst>
              <a:gd fmla="val 29953" name="adj1"/>
              <a:gd fmla="val 28957" name="adj2"/>
            </a:avLst>
          </a:prstGeom>
          <a:solidFill>
            <a:srgbClr val="007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24"/>
          <p:cNvSpPr/>
          <p:nvPr/>
        </p:nvSpPr>
        <p:spPr>
          <a:xfrm>
            <a:off x="0" y="0"/>
            <a:ext cx="12192000" cy="627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p24"/>
          <p:cNvSpPr txBox="1"/>
          <p:nvPr/>
        </p:nvSpPr>
        <p:spPr>
          <a:xfrm>
            <a:off x="357809" y="183008"/>
            <a:ext cx="6097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sz="17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데이터 EDA와 비지도 대표 모델</a:t>
            </a:r>
            <a:r>
              <a:rPr b="1" i="0" sz="1400" u="none" cap="none" strike="noStrike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_</a:t>
            </a:r>
            <a:r>
              <a:rPr b="1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데이터 EDA와 전처리</a:t>
            </a:r>
            <a:endParaRPr b="1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aphicFrame>
        <p:nvGraphicFramePr>
          <p:cNvPr id="309" name="Google Shape;309;p24"/>
          <p:cNvGraphicFramePr/>
          <p:nvPr/>
        </p:nvGraphicFramePr>
        <p:xfrm>
          <a:off x="466425" y="1676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{46C2E3DF-2616-4077-A326-E75E5731AD1C}</a:tableStyleId>
              </a:tblPr>
              <a:tblGrid>
                <a:gridCol w="2864075"/>
                <a:gridCol w="2864075"/>
              </a:tblGrid>
              <a:tr h="3996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sz="1100">
                          <a:solidFill>
                            <a:srgbClr val="000000"/>
                          </a:solidFill>
                          <a:latin typeface="NanumGothicExtraBold"/>
                          <a:ea typeface="NanumGothicExtraBold"/>
                          <a:cs typeface="NanumGothicExtraBold"/>
                          <a:sym typeface="NanumGothicExtraBold"/>
                        </a:rPr>
                        <a:t>Case </a:t>
                      </a:r>
                      <a:r>
                        <a:rPr sz="1100">
                          <a:latin typeface="NanumGothicExtraBold"/>
                          <a:ea typeface="NanumGothicExtraBold"/>
                          <a:cs typeface="NanumGothicExtraBold"/>
                          <a:sym typeface="NanumGothicExtraBold"/>
                        </a:rPr>
                        <a:t>4</a:t>
                      </a:r>
                      <a:endParaRPr sz="1100">
                        <a:solidFill>
                          <a:srgbClr val="000000"/>
                        </a:solidFill>
                        <a:latin typeface="NanumGothicExtraBold"/>
                        <a:ea typeface="NanumGothicExtraBold"/>
                        <a:cs typeface="NanumGothicExtraBold"/>
                        <a:sym typeface="NanumGothicExtraBold"/>
                      </a:endParaRPr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sz="1100">
                          <a:solidFill>
                            <a:schemeClr val="dk1"/>
                          </a:solidFill>
                          <a:latin typeface="NanumGothicExtraBold"/>
                          <a:ea typeface="NanumGothicExtraBold"/>
                          <a:cs typeface="NanumGothicExtraBold"/>
                          <a:sym typeface="NanumGothicExtraBold"/>
                        </a:rPr>
                        <a:t>Case 5</a:t>
                      </a:r>
                      <a:endParaRPr sz="900">
                        <a:solidFill>
                          <a:srgbClr val="000000"/>
                        </a:solidFill>
                        <a:latin typeface="NanumGothicExtraBold"/>
                        <a:ea typeface="NanumGothicExtraBold"/>
                        <a:cs typeface="NanumGothicExtraBold"/>
                        <a:sym typeface="NanumGothicExtraBol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6566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1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CLAHE을 이용한 대비 효과 적용</a:t>
                      </a:r>
                      <a:endParaRPr sz="1100"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sz="11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cv2.IMREAD GRAYSCALE을 이용한 흑백 변환</a:t>
                      </a:r>
                      <a:endParaRPr sz="900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2262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pic>
        <p:nvPicPr>
          <p:cNvPr id="310" name="Google Shape;31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3300" y="3011725"/>
            <a:ext cx="1206600" cy="1206600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24"/>
          <p:cNvSpPr/>
          <p:nvPr/>
        </p:nvSpPr>
        <p:spPr>
          <a:xfrm rot="2702454">
            <a:off x="1671348" y="4425308"/>
            <a:ext cx="297197" cy="194737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4285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2" name="Google Shape;312;p24"/>
          <p:cNvPicPr preferRelativeResize="0"/>
          <p:nvPr/>
        </p:nvPicPr>
        <p:blipFill rotWithShape="1">
          <a:blip r:embed="rId4">
            <a:alphaModFix/>
          </a:blip>
          <a:srcRect b="10717" l="11998" r="3619" t="4694"/>
          <a:stretch/>
        </p:blipFill>
        <p:spPr>
          <a:xfrm>
            <a:off x="1993800" y="4488700"/>
            <a:ext cx="1206600" cy="1175855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24"/>
          <p:cNvSpPr txBox="1"/>
          <p:nvPr/>
        </p:nvSpPr>
        <p:spPr>
          <a:xfrm>
            <a:off x="357798" y="907600"/>
            <a:ext cx="5909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sz="2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1-4)  이미지 전처리</a:t>
            </a:r>
            <a:endParaRPr b="1" sz="24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14" name="Google Shape;314;p24"/>
          <p:cNvSpPr txBox="1"/>
          <p:nvPr/>
        </p:nvSpPr>
        <p:spPr>
          <a:xfrm>
            <a:off x="357800" y="6096550"/>
            <a:ext cx="11261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anum Gothic"/>
              <a:buChar char="●"/>
            </a:pPr>
            <a:r>
              <a:rPr>
                <a:latin typeface="Nanum Gothic"/>
                <a:ea typeface="Nanum Gothic"/>
                <a:cs typeface="Nanum Gothic"/>
                <a:sym typeface="Nanum Gothic"/>
              </a:rPr>
              <a:t>좀 더 효과적인 특징 추출을 위해 여러 가지 Case로 이미지를 전처리한 후 특징 추출 모델에 입력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315" name="Google Shape;315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55900" y="4458550"/>
            <a:ext cx="1234825" cy="123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1525" y="2930475"/>
            <a:ext cx="1206600" cy="1206600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24"/>
          <p:cNvSpPr/>
          <p:nvPr/>
        </p:nvSpPr>
        <p:spPr>
          <a:xfrm rot="2702454">
            <a:off x="4185948" y="4349108"/>
            <a:ext cx="297197" cy="194737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4285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24"/>
          <p:cNvSpPr/>
          <p:nvPr/>
        </p:nvSpPr>
        <p:spPr>
          <a:xfrm>
            <a:off x="7298851" y="2584300"/>
            <a:ext cx="4148100" cy="2021100"/>
          </a:xfrm>
          <a:prstGeom prst="roundRect">
            <a:avLst>
              <a:gd fmla="val 16667" name="adj"/>
            </a:avLst>
          </a:prstGeom>
          <a:solidFill>
            <a:srgbClr val="DCE9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>
                <a:latin typeface="Nanum Gothic"/>
                <a:ea typeface="Nanum Gothic"/>
                <a:cs typeface="Nanum Gothic"/>
                <a:sym typeface="Nanum Gothic"/>
              </a:rPr>
              <a:t>총 5가지 전처리 중 최적의 성능을 낸 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>
                <a:latin typeface="Nanum Gothic"/>
                <a:ea typeface="Nanum Gothic"/>
                <a:cs typeface="Nanum Gothic"/>
                <a:sym typeface="Nanum Gothic"/>
              </a:rPr>
              <a:t>case1과 case3을 최종 모델에 적용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>
                <a:latin typeface="Nanum Gothic"/>
                <a:ea typeface="Nanum Gothic"/>
                <a:cs typeface="Nanum Gothic"/>
                <a:sym typeface="Nanum Gothic"/>
              </a:rPr>
              <a:t>1. </a:t>
            </a:r>
            <a:r>
              <a:rPr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이미지 크기 조정,  텐서 변환, 정규화</a:t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2.</a:t>
            </a:r>
            <a:r>
              <a:rPr b="1">
                <a:solidFill>
                  <a:srgbClr val="1F1F1F"/>
                </a:solidFill>
                <a:latin typeface="Nanum Gothic"/>
                <a:ea typeface="Nanum Gothic"/>
                <a:cs typeface="Nanum Gothic"/>
                <a:sym typeface="Nanum Gothic"/>
              </a:rPr>
              <a:t> 좌우반전 이미지 213장 추가(총 426장)</a:t>
            </a:r>
            <a:endParaRPr b="1">
              <a:solidFill>
                <a:srgbClr val="1F1F1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19" name="Google Shape;319;p24"/>
          <p:cNvSpPr/>
          <p:nvPr/>
        </p:nvSpPr>
        <p:spPr>
          <a:xfrm>
            <a:off x="6526250" y="3438075"/>
            <a:ext cx="496200" cy="496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4285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0" name="Google Shape;320;p24"/>
          <p:cNvPicPr preferRelativeResize="0"/>
          <p:nvPr/>
        </p:nvPicPr>
        <p:blipFill rotWithShape="1">
          <a:blip r:embed="rId6">
            <a:alphaModFix/>
          </a:blip>
          <a:srcRect b="93167" l="0" r="0" t="0"/>
          <a:stretch/>
        </p:blipFill>
        <p:spPr>
          <a:xfrm>
            <a:off x="0" y="0"/>
            <a:ext cx="12192000" cy="159737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24"/>
          <p:cNvSpPr/>
          <p:nvPr/>
        </p:nvSpPr>
        <p:spPr>
          <a:xfrm>
            <a:off x="11695677" y="2750165"/>
            <a:ext cx="496200" cy="4962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C6C6C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r>
              <a: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2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24"/>
          <p:cNvSpPr/>
          <p:nvPr/>
        </p:nvSpPr>
        <p:spPr>
          <a:xfrm>
            <a:off x="11695677" y="3246489"/>
            <a:ext cx="496200" cy="496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C6C6C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9191"/>
              </a:buClr>
              <a:buSzPts val="1200"/>
              <a:buFont typeface="Arial"/>
              <a:buNone/>
            </a:pPr>
            <a:r>
              <a:rPr b="0" i="0" sz="1200" u="none" cap="none" strike="noStrike">
                <a:solidFill>
                  <a:srgbClr val="91919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1200" u="none" cap="none" strike="noStrike">
              <a:solidFill>
                <a:srgbClr val="91919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24"/>
          <p:cNvSpPr/>
          <p:nvPr/>
        </p:nvSpPr>
        <p:spPr>
          <a:xfrm>
            <a:off x="11695677" y="3742813"/>
            <a:ext cx="496200" cy="496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C6C6C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9191"/>
              </a:buClr>
              <a:buSzPts val="1200"/>
              <a:buFont typeface="Arial"/>
              <a:buNone/>
            </a:pPr>
            <a:r>
              <a:rPr b="0" i="0" sz="1200" u="none" cap="none" strike="noStrike">
                <a:solidFill>
                  <a:srgbClr val="91919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0" i="0" sz="1200" u="none" cap="none" strike="noStrike">
              <a:solidFill>
                <a:srgbClr val="91919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" name="Google Shape;324;p24"/>
          <p:cNvSpPr/>
          <p:nvPr/>
        </p:nvSpPr>
        <p:spPr>
          <a:xfrm>
            <a:off x="11695677" y="4239137"/>
            <a:ext cx="496200" cy="496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C6C6C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9191"/>
              </a:buClr>
              <a:buSzPts val="1200"/>
              <a:buFont typeface="Arial"/>
              <a:buNone/>
            </a:pPr>
            <a:r>
              <a:rPr b="0" i="0" sz="1200" u="none" cap="none" strike="noStrike">
                <a:solidFill>
                  <a:srgbClr val="91919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b="0" i="0" sz="1200" u="none" cap="none" strike="noStrike">
              <a:solidFill>
                <a:srgbClr val="91919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" name="Google Shape;325;p24"/>
          <p:cNvSpPr/>
          <p:nvPr/>
        </p:nvSpPr>
        <p:spPr>
          <a:xfrm>
            <a:off x="11695677" y="3742865"/>
            <a:ext cx="496200" cy="496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C6C6C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0" i="0" sz="1200" u="none" cap="none" strike="noStrik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24"/>
          <p:cNvSpPr/>
          <p:nvPr/>
        </p:nvSpPr>
        <p:spPr>
          <a:xfrm>
            <a:off x="11695677" y="2750164"/>
            <a:ext cx="496200" cy="496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C6C6C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sz="1200" u="none" cap="none" strike="noStrike">
                <a:solidFill>
                  <a:srgbClr val="91919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200" u="none" cap="none" strike="noStrike">
              <a:solidFill>
                <a:srgbClr val="91919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24"/>
          <p:cNvSpPr/>
          <p:nvPr/>
        </p:nvSpPr>
        <p:spPr>
          <a:xfrm>
            <a:off x="11695677" y="3246513"/>
            <a:ext cx="496200" cy="4962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C6C6C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" name="Google Shape;328;p24"/>
          <p:cNvSpPr/>
          <p:nvPr/>
        </p:nvSpPr>
        <p:spPr>
          <a:xfrm>
            <a:off x="11695677" y="4239137"/>
            <a:ext cx="496200" cy="496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C6C6C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sz="1200" u="none" cap="none" strike="noStrike">
                <a:solidFill>
                  <a:srgbClr val="91919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b="0" i="0" sz="1200" u="none" cap="none" strike="noStrike">
              <a:solidFill>
                <a:srgbClr val="91919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p24"/>
          <p:cNvSpPr/>
          <p:nvPr/>
        </p:nvSpPr>
        <p:spPr>
          <a:xfrm>
            <a:off x="11695677" y="4696337"/>
            <a:ext cx="496200" cy="496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C6C6C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sz="1200" u="none" cap="none" strike="noStrike">
                <a:solidFill>
                  <a:srgbClr val="919191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b="0" i="0" sz="1200" u="none" cap="none" strike="noStrike">
              <a:solidFill>
                <a:srgbClr val="91919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25"/>
          <p:cNvSpPr/>
          <p:nvPr/>
        </p:nvSpPr>
        <p:spPr>
          <a:xfrm>
            <a:off x="0" y="0"/>
            <a:ext cx="12192000" cy="627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5" name="Google Shape;335;p25"/>
          <p:cNvSpPr txBox="1"/>
          <p:nvPr/>
        </p:nvSpPr>
        <p:spPr>
          <a:xfrm>
            <a:off x="357809" y="183008"/>
            <a:ext cx="6097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sz="17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데이터 EDA와 비지도 대표 모델</a:t>
            </a:r>
            <a:r>
              <a:rPr b="1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_특성 추출 모델</a:t>
            </a:r>
            <a:endParaRPr b="1" sz="17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36" name="Google Shape;336;p25"/>
          <p:cNvSpPr txBox="1"/>
          <p:nvPr/>
        </p:nvSpPr>
        <p:spPr>
          <a:xfrm>
            <a:off x="357809" y="907612"/>
            <a:ext cx="4959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sz="2400">
                <a:latin typeface="Nanum Gothic"/>
                <a:ea typeface="Nanum Gothic"/>
                <a:cs typeface="Nanum Gothic"/>
                <a:sym typeface="Nanum Gothic"/>
              </a:rPr>
              <a:t>특성 추출 모델</a:t>
            </a:r>
            <a:endParaRPr b="0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aphicFrame>
        <p:nvGraphicFramePr>
          <p:cNvPr id="337" name="Google Shape;337;p25"/>
          <p:cNvGraphicFramePr/>
          <p:nvPr/>
        </p:nvGraphicFramePr>
        <p:xfrm>
          <a:off x="1817125" y="1777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{46C2E3DF-2616-4077-A326-E75E5731AD1C}</a:tableStyleId>
              </a:tblPr>
              <a:tblGrid>
                <a:gridCol w="2936850"/>
              </a:tblGrid>
              <a:tr h="4161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sz="1200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특성추출 모델 후보</a:t>
                      </a:r>
                      <a:endParaRPr b="1" sz="1200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81975">
                <a:tc rowSpan="2"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-304800" lvl="0" marL="45720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Nanum Gothic"/>
                        <a:buChar char="●"/>
                      </a:pPr>
                      <a:r>
                        <a:rPr sz="12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CNN</a:t>
                      </a:r>
                      <a:endParaRPr sz="12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-304800" lvl="0" marL="45720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Nanum Gothic"/>
                        <a:buChar char="●"/>
                      </a:pPr>
                      <a:r>
                        <a:rPr sz="1200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Resnet50</a:t>
                      </a:r>
                      <a:endParaRPr sz="1200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-304800" lvl="0" marL="45720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Nanum Gothic"/>
                        <a:buChar char="●"/>
                      </a:pPr>
                      <a:r>
                        <a:rPr sz="1200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Efficientnet-b0 ~ b7</a:t>
                      </a:r>
                      <a:endParaRPr sz="1200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-304800" lvl="0" marL="45720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Nanum Gothic"/>
                        <a:buChar char="●"/>
                      </a:pPr>
                      <a:r>
                        <a:rPr sz="1200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FCN</a:t>
                      </a:r>
                      <a:endParaRPr sz="1200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-304800" lvl="0" marL="45720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Nanum Gothic"/>
                        <a:buChar char="●"/>
                      </a:pPr>
                      <a:r>
                        <a:rPr sz="1200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VGG16</a:t>
                      </a:r>
                      <a:endParaRPr sz="1200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-304800" lvl="0" marL="45720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Nanum Gothic"/>
                        <a:buChar char="●"/>
                      </a:pPr>
                      <a:r>
                        <a:rPr sz="12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VDSR</a:t>
                      </a:r>
                      <a:endParaRPr sz="12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chemeClr val="lt1"/>
                    </a:solidFill>
                  </a:tcPr>
                </a:tc>
              </a:tr>
              <a:tr h="2800625">
                <a:tc vMerge="1"/>
              </a:tr>
            </a:tbl>
          </a:graphicData>
        </a:graphic>
      </p:graphicFrame>
      <p:sp>
        <p:nvSpPr>
          <p:cNvPr id="338" name="Google Shape;338;p25"/>
          <p:cNvSpPr txBox="1"/>
          <p:nvPr/>
        </p:nvSpPr>
        <p:spPr>
          <a:xfrm>
            <a:off x="1817125" y="5476350"/>
            <a:ext cx="3803400" cy="3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sz="1000">
                <a:solidFill>
                  <a:srgbClr val="595959"/>
                </a:solidFill>
              </a:rPr>
              <a:t>* 특성 추출 모델: </a:t>
            </a:r>
            <a:r>
              <a:rPr sz="1000">
                <a:solidFill>
                  <a:srgbClr val="3B3F4E"/>
                </a:solidFill>
                <a:latin typeface="Roboto"/>
                <a:ea typeface="Roboto"/>
                <a:cs typeface="Roboto"/>
                <a:sym typeface="Roboto"/>
              </a:rPr>
              <a:t>원본 이미지의 특성 벡터 출력</a:t>
            </a:r>
            <a:endParaRPr sz="1000">
              <a:solidFill>
                <a:srgbClr val="595959"/>
              </a:solidFill>
            </a:endParaRPr>
          </a:p>
        </p:txBody>
      </p:sp>
      <p:sp>
        <p:nvSpPr>
          <p:cNvPr id="339" name="Google Shape;339;p25"/>
          <p:cNvSpPr/>
          <p:nvPr/>
        </p:nvSpPr>
        <p:spPr>
          <a:xfrm>
            <a:off x="6279700" y="1777656"/>
            <a:ext cx="3748200" cy="3698700"/>
          </a:xfrm>
          <a:prstGeom prst="roundRect">
            <a:avLst>
              <a:gd fmla="val 3181" name="adj"/>
            </a:avLst>
          </a:prstGeom>
          <a:solidFill>
            <a:srgbClr val="1E1E1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sz="10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extract_features</a:t>
            </a:r>
            <a:r>
              <a:rPr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loader</a:t>
            </a:r>
            <a:r>
              <a:rPr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model</a:t>
            </a:r>
            <a:r>
              <a:rPr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sz="10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050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features = </a:t>
            </a:r>
            <a:r>
              <a:rPr sz="10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[]</a:t>
            </a:r>
            <a:endParaRPr sz="1050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sz="10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with</a:t>
            </a:r>
            <a:r>
              <a:rPr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torch.no_grad</a:t>
            </a:r>
            <a:r>
              <a:rPr sz="10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():</a:t>
            </a:r>
            <a:endParaRPr sz="1050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sz="10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images </a:t>
            </a:r>
            <a:r>
              <a:rPr sz="1050">
                <a:solidFill>
                  <a:srgbClr val="82C6FF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in</a:t>
            </a:r>
            <a:r>
              <a:rPr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tqdm</a:t>
            </a:r>
            <a:r>
              <a:rPr sz="10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loader</a:t>
            </a:r>
            <a:r>
              <a:rPr sz="10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):</a:t>
            </a:r>
            <a:endParaRPr sz="1050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images = images.to</a:t>
            </a:r>
            <a:r>
              <a:rPr sz="10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device</a:t>
            </a:r>
            <a:r>
              <a:rPr sz="10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outputs = model</a:t>
            </a:r>
            <a:r>
              <a:rPr sz="10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images</a:t>
            </a:r>
            <a:r>
              <a:rPr sz="10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features.append</a:t>
            </a:r>
            <a:r>
              <a:rPr sz="10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outputs.cpu</a:t>
            </a:r>
            <a:r>
              <a:rPr sz="10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()</a:t>
            </a:r>
            <a:r>
              <a:rPr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.numpy</a:t>
            </a:r>
            <a:r>
              <a:rPr sz="10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())</a:t>
            </a:r>
            <a:endParaRPr sz="1050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sz="10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np.concatenate</a:t>
            </a:r>
            <a:r>
              <a:rPr sz="10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features</a:t>
            </a:r>
            <a:r>
              <a:rPr sz="10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train_features = extract_features</a:t>
            </a:r>
            <a:r>
              <a:rPr sz="10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train_loader</a:t>
            </a:r>
            <a:r>
              <a:rPr sz="10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effnet_model</a:t>
            </a:r>
            <a:r>
              <a:rPr sz="10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40" name="Google Shape;340;p25"/>
          <p:cNvSpPr/>
          <p:nvPr/>
        </p:nvSpPr>
        <p:spPr>
          <a:xfrm>
            <a:off x="5258687" y="3448450"/>
            <a:ext cx="625500" cy="461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4285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p25"/>
          <p:cNvSpPr txBox="1"/>
          <p:nvPr/>
        </p:nvSpPr>
        <p:spPr>
          <a:xfrm>
            <a:off x="6279700" y="1382100"/>
            <a:ext cx="4549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anum Gothic"/>
              <a:buChar char="●"/>
            </a:pPr>
            <a:r>
              <a:rPr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rPr>
              <a:t>모델 선정 후 이미지를 임베딩 벡터로 변환</a:t>
            </a:r>
            <a:endParaRPr sz="1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42" name="Google Shape;342;p25"/>
          <p:cNvSpPr txBox="1"/>
          <p:nvPr/>
        </p:nvSpPr>
        <p:spPr>
          <a:xfrm>
            <a:off x="357800" y="5944150"/>
            <a:ext cx="11261700" cy="6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anum Gothic"/>
              <a:buChar char="●"/>
            </a:pPr>
            <a:r>
              <a:rPr>
                <a:latin typeface="Nanum Gothic"/>
                <a:ea typeface="Nanum Gothic"/>
                <a:cs typeface="Nanum Gothic"/>
                <a:sym typeface="Nanum Gothic"/>
              </a:rPr>
              <a:t>특성 추출 모델 구현 또는 Pretrained 된 모델을 사용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anum Gothic"/>
              <a:buChar char="●"/>
            </a:pPr>
            <a:r>
              <a:rPr>
                <a:latin typeface="Nanum Gothic"/>
                <a:ea typeface="Nanum Gothic"/>
                <a:cs typeface="Nanum Gothic"/>
                <a:sym typeface="Nanum Gothic"/>
              </a:rPr>
              <a:t>Pretrained 모델을 사용하는 경우 분류 레이어를 제외하고 특성 추출 레이어만 사용하여 특성 벡터를 추출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343" name="Google Shape;343;p25"/>
          <p:cNvPicPr preferRelativeResize="0"/>
          <p:nvPr/>
        </p:nvPicPr>
        <p:blipFill rotWithShape="1">
          <a:blip r:embed="rId3">
            <a:alphaModFix/>
          </a:blip>
          <a:srcRect b="93167" l="0" r="0" t="0"/>
          <a:stretch/>
        </p:blipFill>
        <p:spPr>
          <a:xfrm>
            <a:off x="0" y="0"/>
            <a:ext cx="12192000" cy="159737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25"/>
          <p:cNvSpPr/>
          <p:nvPr/>
        </p:nvSpPr>
        <p:spPr>
          <a:xfrm>
            <a:off x="11695677" y="2750165"/>
            <a:ext cx="496200" cy="4962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C6C6C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r>
              <a: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2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" name="Google Shape;345;p25"/>
          <p:cNvSpPr/>
          <p:nvPr/>
        </p:nvSpPr>
        <p:spPr>
          <a:xfrm>
            <a:off x="11695677" y="3246489"/>
            <a:ext cx="496200" cy="496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C6C6C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9191"/>
              </a:buClr>
              <a:buSzPts val="1200"/>
              <a:buFont typeface="Arial"/>
              <a:buNone/>
            </a:pPr>
            <a:r>
              <a:rPr b="0" i="0" sz="1200" u="none" cap="none" strike="noStrike">
                <a:solidFill>
                  <a:srgbClr val="91919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1200" u="none" cap="none" strike="noStrike">
              <a:solidFill>
                <a:srgbClr val="91919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" name="Google Shape;346;p25"/>
          <p:cNvSpPr/>
          <p:nvPr/>
        </p:nvSpPr>
        <p:spPr>
          <a:xfrm>
            <a:off x="11695677" y="3742813"/>
            <a:ext cx="496200" cy="496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C6C6C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9191"/>
              </a:buClr>
              <a:buSzPts val="1200"/>
              <a:buFont typeface="Arial"/>
              <a:buNone/>
            </a:pPr>
            <a:r>
              <a:rPr b="0" i="0" sz="1200" u="none" cap="none" strike="noStrike">
                <a:solidFill>
                  <a:srgbClr val="91919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0" i="0" sz="1200" u="none" cap="none" strike="noStrike">
              <a:solidFill>
                <a:srgbClr val="91919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7" name="Google Shape;347;p25"/>
          <p:cNvSpPr/>
          <p:nvPr/>
        </p:nvSpPr>
        <p:spPr>
          <a:xfrm>
            <a:off x="11695677" y="4239137"/>
            <a:ext cx="496200" cy="496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C6C6C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9191"/>
              </a:buClr>
              <a:buSzPts val="1200"/>
              <a:buFont typeface="Arial"/>
              <a:buNone/>
            </a:pPr>
            <a:r>
              <a:rPr b="0" i="0" sz="1200" u="none" cap="none" strike="noStrike">
                <a:solidFill>
                  <a:srgbClr val="91919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b="0" i="0" sz="1200" u="none" cap="none" strike="noStrike">
              <a:solidFill>
                <a:srgbClr val="91919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" name="Google Shape;348;p25"/>
          <p:cNvSpPr/>
          <p:nvPr/>
        </p:nvSpPr>
        <p:spPr>
          <a:xfrm>
            <a:off x="11695677" y="3742865"/>
            <a:ext cx="496200" cy="496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C6C6C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0" i="0" sz="1200" u="none" cap="none" strike="noStrik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9" name="Google Shape;349;p25"/>
          <p:cNvSpPr/>
          <p:nvPr/>
        </p:nvSpPr>
        <p:spPr>
          <a:xfrm>
            <a:off x="11695677" y="2750164"/>
            <a:ext cx="496200" cy="496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C6C6C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sz="1200" u="none" cap="none" strike="noStrike">
                <a:solidFill>
                  <a:srgbClr val="91919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200" u="none" cap="none" strike="noStrike">
              <a:solidFill>
                <a:srgbClr val="91919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" name="Google Shape;350;p25"/>
          <p:cNvSpPr/>
          <p:nvPr/>
        </p:nvSpPr>
        <p:spPr>
          <a:xfrm>
            <a:off x="11695677" y="3246513"/>
            <a:ext cx="496200" cy="4962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C6C6C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" name="Google Shape;351;p25"/>
          <p:cNvSpPr/>
          <p:nvPr/>
        </p:nvSpPr>
        <p:spPr>
          <a:xfrm>
            <a:off x="11695677" y="4239137"/>
            <a:ext cx="496200" cy="496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C6C6C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sz="1200" u="none" cap="none" strike="noStrike">
                <a:solidFill>
                  <a:srgbClr val="91919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b="0" i="0" sz="1200" u="none" cap="none" strike="noStrike">
              <a:solidFill>
                <a:srgbClr val="91919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2" name="Google Shape;352;p25"/>
          <p:cNvSpPr/>
          <p:nvPr/>
        </p:nvSpPr>
        <p:spPr>
          <a:xfrm>
            <a:off x="11695677" y="4696337"/>
            <a:ext cx="496200" cy="496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C6C6C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sz="1200" u="none" cap="none" strike="noStrike">
                <a:solidFill>
                  <a:srgbClr val="919191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b="0" i="0" sz="1200" u="none" cap="none" strike="noStrike">
              <a:solidFill>
                <a:srgbClr val="91919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26"/>
          <p:cNvSpPr/>
          <p:nvPr/>
        </p:nvSpPr>
        <p:spPr>
          <a:xfrm>
            <a:off x="0" y="0"/>
            <a:ext cx="12192000" cy="627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8" name="Google Shape;358;p26"/>
          <p:cNvSpPr txBox="1"/>
          <p:nvPr/>
        </p:nvSpPr>
        <p:spPr>
          <a:xfrm>
            <a:off x="357809" y="183008"/>
            <a:ext cx="6097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sz="17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데이터 EDA와 비지도 대표 모델</a:t>
            </a:r>
            <a:r>
              <a:rPr b="1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_이상 탐지 모델</a:t>
            </a:r>
            <a:endParaRPr b="1" sz="17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aphicFrame>
        <p:nvGraphicFramePr>
          <p:cNvPr id="359" name="Google Shape;359;p26"/>
          <p:cNvGraphicFramePr/>
          <p:nvPr/>
        </p:nvGraphicFramePr>
        <p:xfrm>
          <a:off x="238950" y="16734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{46C2E3DF-2616-4077-A326-E75E5731AD1C}</a:tableStyleId>
              </a:tblPr>
              <a:tblGrid>
                <a:gridCol w="2817150"/>
                <a:gridCol w="2817150"/>
                <a:gridCol w="2817150"/>
                <a:gridCol w="2817150"/>
              </a:tblGrid>
              <a:tr h="4054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200">
                          <a:solidFill>
                            <a:srgbClr val="000000"/>
                          </a:solidFill>
                          <a:latin typeface="NanumGothicExtraBold"/>
                          <a:ea typeface="NanumGothicExtraBold"/>
                          <a:cs typeface="NanumGothicExtraBold"/>
                          <a:sym typeface="NanumGothicExtraBold"/>
                        </a:rPr>
                        <a:t>Case 1</a:t>
                      </a:r>
                      <a:endParaRPr sz="1200">
                        <a:solidFill>
                          <a:srgbClr val="000000"/>
                        </a:solidFill>
                        <a:latin typeface="NanumGothicExtraBold"/>
                        <a:ea typeface="NanumGothicExtraBold"/>
                        <a:cs typeface="NanumGothicExtraBold"/>
                        <a:sym typeface="NanumGothicExtraBold"/>
                      </a:endParaRPr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200">
                          <a:solidFill>
                            <a:srgbClr val="000000"/>
                          </a:solidFill>
                          <a:latin typeface="NanumGothicExtraBold"/>
                          <a:ea typeface="NanumGothicExtraBold"/>
                          <a:cs typeface="NanumGothicExtraBold"/>
                          <a:sym typeface="NanumGothicExtraBold"/>
                        </a:rPr>
                        <a:t>Case 2</a:t>
                      </a:r>
                      <a:endParaRPr sz="1200">
                        <a:solidFill>
                          <a:srgbClr val="000000"/>
                        </a:solidFill>
                        <a:latin typeface="NanumGothicExtraBold"/>
                        <a:ea typeface="NanumGothicExtraBold"/>
                        <a:cs typeface="NanumGothicExtraBold"/>
                        <a:sym typeface="NanumGothicExtraBold"/>
                      </a:endParaRPr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200">
                          <a:latin typeface="NanumGothicExtraBold"/>
                          <a:ea typeface="NanumGothicExtraBold"/>
                          <a:cs typeface="NanumGothicExtraBold"/>
                          <a:sym typeface="NanumGothicExtraBold"/>
                        </a:rPr>
                        <a:t>Case 3</a:t>
                      </a:r>
                      <a:endParaRPr sz="1200">
                        <a:solidFill>
                          <a:srgbClr val="000000"/>
                        </a:solidFill>
                        <a:latin typeface="NanumGothicExtraBold"/>
                        <a:ea typeface="NanumGothicExtraBold"/>
                        <a:cs typeface="NanumGothicExtraBold"/>
                        <a:sym typeface="NanumGothicExtraBold"/>
                      </a:endParaRPr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200">
                          <a:latin typeface="NanumGothicExtraBold"/>
                          <a:ea typeface="NanumGothicExtraBold"/>
                          <a:cs typeface="NanumGothicExtraBold"/>
                          <a:sym typeface="NanumGothicExtraBold"/>
                        </a:rPr>
                        <a:t>Case4</a:t>
                      </a:r>
                      <a:endParaRPr sz="1200">
                        <a:solidFill>
                          <a:srgbClr val="000000"/>
                        </a:solidFill>
                        <a:latin typeface="NanumGothicExtraBold"/>
                        <a:ea typeface="NanumGothicExtraBold"/>
                        <a:cs typeface="NanumGothicExtraBold"/>
                        <a:sym typeface="NanumGothicExtraBold"/>
                      </a:endParaRPr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333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200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Isolation Forest</a:t>
                      </a:r>
                      <a:endParaRPr sz="1200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200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One Class SVM</a:t>
                      </a:r>
                      <a:endParaRPr sz="1200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2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AutoEncoder</a:t>
                      </a:r>
                      <a:endParaRPr sz="1200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2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LocalOutlierFactor</a:t>
                      </a:r>
                      <a:endParaRPr sz="1200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6387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45720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45720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45720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360" name="Google Shape;360;p26"/>
          <p:cNvSpPr/>
          <p:nvPr/>
        </p:nvSpPr>
        <p:spPr>
          <a:xfrm>
            <a:off x="3159850" y="2673875"/>
            <a:ext cx="2586300" cy="3358500"/>
          </a:xfrm>
          <a:prstGeom prst="roundRect">
            <a:avLst>
              <a:gd fmla="val 3181" name="adj"/>
            </a:avLst>
          </a:prstGeom>
          <a:solidFill>
            <a:srgbClr val="1E1E1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sz="1000">
                <a:solidFill>
                  <a:srgbClr val="B8D7A3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 One-Class SVM 모델 초기화</a:t>
            </a:r>
            <a:endParaRPr sz="1000">
              <a:solidFill>
                <a:srgbClr val="B8D7A3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sz="1000">
                <a:solidFill>
                  <a:srgbClr val="B8D7A3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 이상치 비율로 0.1 또는 0.05와 같은</a:t>
            </a:r>
            <a:r>
              <a:rPr sz="1000">
                <a:solidFill>
                  <a:srgbClr val="FFFFFF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sz="1000">
                <a:solidFill>
                  <a:srgbClr val="B8D7A3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값을 사용하는 것이 일반적</a:t>
            </a:r>
            <a:endParaRPr sz="1000">
              <a:solidFill>
                <a:srgbClr val="B8D7A3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B8D7A3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sz="1000">
                <a:solidFill>
                  <a:srgbClr val="FFFFFF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nu = </a:t>
            </a:r>
            <a:r>
              <a:rPr sz="1000">
                <a:solidFill>
                  <a:srgbClr val="B8D7A3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0.1</a:t>
            </a:r>
            <a:r>
              <a:rPr sz="1000">
                <a:solidFill>
                  <a:srgbClr val="FFFFFF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endParaRPr sz="1000">
              <a:solidFill>
                <a:srgbClr val="B8D7A3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sz="1000">
                <a:solidFill>
                  <a:srgbClr val="FFFFFF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ocsvm_model = OneClassSVM(nu=</a:t>
            </a:r>
            <a:r>
              <a:rPr sz="1000">
                <a:solidFill>
                  <a:srgbClr val="B8D7A3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nu</a:t>
            </a:r>
            <a:r>
              <a:rPr sz="1000">
                <a:solidFill>
                  <a:srgbClr val="FFFFFF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00">
              <a:solidFill>
                <a:srgbClr val="FFFFFF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FFFFFF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sz="1000">
                <a:solidFill>
                  <a:srgbClr val="B8D7A3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 모델 훈련</a:t>
            </a:r>
            <a:endParaRPr sz="1000">
              <a:solidFill>
                <a:srgbClr val="B8D7A3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sz="1000">
                <a:solidFill>
                  <a:srgbClr val="FFFFFF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ocsvm_model.fit(train_features_flat)</a:t>
            </a:r>
            <a:endParaRPr sz="1000">
              <a:solidFill>
                <a:srgbClr val="569CD6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61" name="Google Shape;361;p26"/>
          <p:cNvSpPr/>
          <p:nvPr/>
        </p:nvSpPr>
        <p:spPr>
          <a:xfrm>
            <a:off x="357800" y="2673875"/>
            <a:ext cx="2586300" cy="3358500"/>
          </a:xfrm>
          <a:prstGeom prst="roundRect">
            <a:avLst>
              <a:gd fmla="val 3181" name="adj"/>
            </a:avLst>
          </a:prstGeom>
          <a:solidFill>
            <a:srgbClr val="1E1E1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sz="1000">
                <a:solidFill>
                  <a:srgbClr val="B8D7A3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 Isolation Forest 모델 학습</a:t>
            </a:r>
            <a:endParaRPr sz="1000">
              <a:solidFill>
                <a:srgbClr val="B8D7A3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sz="10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isolation_forest= IsolationForest</a:t>
            </a:r>
            <a:r>
              <a:rPr sz="100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sz="10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contamination=</a:t>
            </a:r>
            <a:r>
              <a:rPr sz="10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0.1</a:t>
            </a:r>
            <a:r>
              <a:rPr sz="100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sz="10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random_state=</a:t>
            </a:r>
            <a:r>
              <a:rPr sz="10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42</a:t>
            </a:r>
            <a:r>
              <a:rPr sz="100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00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sz="1000">
                <a:solidFill>
                  <a:srgbClr val="B8D7A3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 모델 훈련</a:t>
            </a:r>
            <a:endParaRPr sz="1000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sz="10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isolation_forest.fit</a:t>
            </a:r>
            <a:r>
              <a:rPr sz="100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sz="10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train_features_flat</a:t>
            </a:r>
            <a:r>
              <a:rPr sz="100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00">
              <a:solidFill>
                <a:srgbClr val="569CD6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62" name="Google Shape;362;p26"/>
          <p:cNvSpPr txBox="1"/>
          <p:nvPr/>
        </p:nvSpPr>
        <p:spPr>
          <a:xfrm>
            <a:off x="357809" y="907612"/>
            <a:ext cx="4959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sz="2400">
                <a:latin typeface="Nanum Gothic"/>
                <a:ea typeface="Nanum Gothic"/>
                <a:cs typeface="Nanum Gothic"/>
                <a:sym typeface="Nanum Gothic"/>
              </a:rPr>
              <a:t>이상 탐지</a:t>
            </a:r>
            <a:r>
              <a:rPr b="1" sz="2400">
                <a:latin typeface="Nanum Gothic"/>
                <a:ea typeface="Nanum Gothic"/>
                <a:cs typeface="Nanum Gothic"/>
                <a:sym typeface="Nanum Gothic"/>
              </a:rPr>
              <a:t> 모델</a:t>
            </a:r>
            <a:endParaRPr b="0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63" name="Google Shape;363;p26"/>
          <p:cNvSpPr/>
          <p:nvPr/>
        </p:nvSpPr>
        <p:spPr>
          <a:xfrm>
            <a:off x="8788425" y="2673875"/>
            <a:ext cx="2586300" cy="3358500"/>
          </a:xfrm>
          <a:prstGeom prst="roundRect">
            <a:avLst>
              <a:gd fmla="val 3181" name="adj"/>
            </a:avLst>
          </a:prstGeom>
          <a:solidFill>
            <a:srgbClr val="1E1E1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sz="1000">
                <a:solidFill>
                  <a:srgbClr val="B8D7A3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 LOF 모델을 사용하여 이상 점수를 계산</a:t>
            </a:r>
            <a:endParaRPr sz="1000">
              <a:solidFill>
                <a:srgbClr val="B8D7A3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B8D7A3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sz="10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lof = LocalOutlierFactor</a:t>
            </a:r>
            <a:r>
              <a:rPr sz="100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sz="10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n_neighbors=</a:t>
            </a:r>
            <a:r>
              <a:rPr sz="10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20</a:t>
            </a:r>
            <a:r>
              <a:rPr sz="100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sz="10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contamination=</a:t>
            </a:r>
            <a:r>
              <a:rPr sz="10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0.1</a:t>
            </a:r>
            <a:r>
              <a:rPr sz="100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00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B8D7A3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sz="1000">
                <a:solidFill>
                  <a:srgbClr val="B8D7A3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 이상 점수는 -1이면 이상치, 1이면 정상치를 의미</a:t>
            </a:r>
            <a:endParaRPr sz="1000">
              <a:solidFill>
                <a:srgbClr val="B8D7A3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sz="10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y_pred = lof.fit_predict</a:t>
            </a:r>
            <a:r>
              <a:rPr sz="100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sz="10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test_features_flat</a:t>
            </a:r>
            <a:r>
              <a:rPr sz="100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00">
              <a:solidFill>
                <a:srgbClr val="569CD6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64" name="Google Shape;364;p26"/>
          <p:cNvSpPr/>
          <p:nvPr/>
        </p:nvSpPr>
        <p:spPr>
          <a:xfrm>
            <a:off x="5974150" y="2673975"/>
            <a:ext cx="2586300" cy="3358500"/>
          </a:xfrm>
          <a:prstGeom prst="roundRect">
            <a:avLst>
              <a:gd fmla="val 3181" name="adj"/>
            </a:avLst>
          </a:prstGeom>
          <a:solidFill>
            <a:srgbClr val="1E1E1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800">
              <a:solidFill>
                <a:srgbClr val="B8D7A3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sz="800">
                <a:solidFill>
                  <a:srgbClr val="B8D7A3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 인코더 정의</a:t>
            </a:r>
            <a:endParaRPr sz="800">
              <a:solidFill>
                <a:srgbClr val="B8D7A3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sz="8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sz="8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.encoder = nn.Sequential</a:t>
            </a:r>
            <a:r>
              <a:rPr sz="80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endParaRPr sz="800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sz="8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nn.Linear</a:t>
            </a:r>
            <a:r>
              <a:rPr sz="80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sz="8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input_dim</a:t>
            </a:r>
            <a:r>
              <a:rPr sz="80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sz="8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sz="8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1024</a:t>
            </a:r>
            <a:r>
              <a:rPr sz="80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),</a:t>
            </a:r>
            <a:endParaRPr sz="800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sz="8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nn.ReLU</a:t>
            </a:r>
            <a:r>
              <a:rPr sz="80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sz="8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r>
              <a:rPr sz="80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),</a:t>
            </a:r>
            <a:endParaRPr sz="800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sz="8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nn.Linear</a:t>
            </a:r>
            <a:r>
              <a:rPr sz="80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sz="8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1024</a:t>
            </a:r>
            <a:r>
              <a:rPr sz="80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sz="8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sz="8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512</a:t>
            </a:r>
            <a:r>
              <a:rPr sz="80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),</a:t>
            </a:r>
            <a:endParaRPr sz="800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sz="8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nn.ReLU</a:t>
            </a:r>
            <a:r>
              <a:rPr sz="80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sz="8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r>
              <a:rPr sz="80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),</a:t>
            </a:r>
            <a:endParaRPr sz="800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sz="8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nn.Linear</a:t>
            </a:r>
            <a:r>
              <a:rPr sz="80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sz="8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512</a:t>
            </a:r>
            <a:r>
              <a:rPr sz="80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sz="8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encoding_dim</a:t>
            </a:r>
            <a:r>
              <a:rPr sz="80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),</a:t>
            </a:r>
            <a:endParaRPr sz="800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sz="8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nn.ReLU</a:t>
            </a:r>
            <a:r>
              <a:rPr sz="80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sz="8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r>
              <a:rPr sz="80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800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sz="80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800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sz="800">
                <a:solidFill>
                  <a:srgbClr val="B8D7A3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 디코더 정의</a:t>
            </a:r>
            <a:endParaRPr sz="800">
              <a:solidFill>
                <a:srgbClr val="B8D7A3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sz="8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sz="8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.decoder = nn.Sequential</a:t>
            </a:r>
            <a:r>
              <a:rPr sz="80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endParaRPr sz="800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sz="8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nn.Linear</a:t>
            </a:r>
            <a:r>
              <a:rPr sz="80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sz="8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encoding_dim</a:t>
            </a:r>
            <a:r>
              <a:rPr sz="80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sz="8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sz="8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512</a:t>
            </a:r>
            <a:r>
              <a:rPr sz="80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),</a:t>
            </a:r>
            <a:endParaRPr sz="800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sz="8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nn.ReLU</a:t>
            </a:r>
            <a:r>
              <a:rPr sz="80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sz="8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r>
              <a:rPr sz="80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),</a:t>
            </a:r>
            <a:endParaRPr sz="800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sz="8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nn.Linear</a:t>
            </a:r>
            <a:r>
              <a:rPr sz="80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sz="8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512</a:t>
            </a:r>
            <a:r>
              <a:rPr sz="80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sz="8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sz="8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1024</a:t>
            </a:r>
            <a:r>
              <a:rPr sz="80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),</a:t>
            </a:r>
            <a:endParaRPr sz="800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sz="8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nn.ReLU</a:t>
            </a:r>
            <a:r>
              <a:rPr sz="80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sz="8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r>
              <a:rPr sz="80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),</a:t>
            </a:r>
            <a:endParaRPr sz="800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sz="8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nn.Linear</a:t>
            </a:r>
            <a:r>
              <a:rPr sz="80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sz="8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1024</a:t>
            </a:r>
            <a:r>
              <a:rPr sz="80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sz="8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input_dim</a:t>
            </a:r>
            <a:r>
              <a:rPr sz="80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),</a:t>
            </a:r>
            <a:endParaRPr sz="800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sz="8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nn.Sigmoid</a:t>
            </a:r>
            <a:r>
              <a:rPr sz="80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()</a:t>
            </a:r>
            <a:endParaRPr sz="800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sz="80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800">
              <a:solidFill>
                <a:srgbClr val="FFFFFF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800">
              <a:solidFill>
                <a:srgbClr val="569CD6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65" name="Google Shape;365;p26"/>
          <p:cNvSpPr txBox="1"/>
          <p:nvPr/>
        </p:nvSpPr>
        <p:spPr>
          <a:xfrm>
            <a:off x="357800" y="6248950"/>
            <a:ext cx="11261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anum Gothic"/>
              <a:buChar char="●"/>
            </a:pPr>
            <a:r>
              <a:rPr>
                <a:latin typeface="Nanum Gothic"/>
                <a:ea typeface="Nanum Gothic"/>
                <a:cs typeface="Nanum Gothic"/>
                <a:sym typeface="Nanum Gothic"/>
              </a:rPr>
              <a:t>AutoEncoder의 경우 Loss 값의 상위 95%에 해당하는 분위수(0.1086)를 Threshold로 설정하여 Loss가 Threshold 보다 크면 1로 분류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366" name="Google Shape;366;p26"/>
          <p:cNvPicPr preferRelativeResize="0"/>
          <p:nvPr/>
        </p:nvPicPr>
        <p:blipFill rotWithShape="1">
          <a:blip r:embed="rId3">
            <a:alphaModFix/>
          </a:blip>
          <a:srcRect b="93167" l="0" r="0" t="0"/>
          <a:stretch/>
        </p:blipFill>
        <p:spPr>
          <a:xfrm>
            <a:off x="0" y="0"/>
            <a:ext cx="12192000" cy="159737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26"/>
          <p:cNvSpPr/>
          <p:nvPr/>
        </p:nvSpPr>
        <p:spPr>
          <a:xfrm>
            <a:off x="11695677" y="2750165"/>
            <a:ext cx="496200" cy="4962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C6C6C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r>
              <a: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2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" name="Google Shape;368;p26"/>
          <p:cNvSpPr/>
          <p:nvPr/>
        </p:nvSpPr>
        <p:spPr>
          <a:xfrm>
            <a:off x="11695677" y="3246489"/>
            <a:ext cx="496200" cy="496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C6C6C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9191"/>
              </a:buClr>
              <a:buSzPts val="1200"/>
              <a:buFont typeface="Arial"/>
              <a:buNone/>
            </a:pPr>
            <a:r>
              <a:rPr b="0" i="0" sz="1200" u="none" cap="none" strike="noStrike">
                <a:solidFill>
                  <a:srgbClr val="91919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1200" u="none" cap="none" strike="noStrike">
              <a:solidFill>
                <a:srgbClr val="91919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9" name="Google Shape;369;p26"/>
          <p:cNvSpPr/>
          <p:nvPr/>
        </p:nvSpPr>
        <p:spPr>
          <a:xfrm>
            <a:off x="11695677" y="3742813"/>
            <a:ext cx="496200" cy="496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C6C6C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9191"/>
              </a:buClr>
              <a:buSzPts val="1200"/>
              <a:buFont typeface="Arial"/>
              <a:buNone/>
            </a:pPr>
            <a:r>
              <a:rPr b="0" i="0" sz="1200" u="none" cap="none" strike="noStrike">
                <a:solidFill>
                  <a:srgbClr val="91919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0" i="0" sz="1200" u="none" cap="none" strike="noStrike">
              <a:solidFill>
                <a:srgbClr val="91919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0" name="Google Shape;370;p26"/>
          <p:cNvSpPr/>
          <p:nvPr/>
        </p:nvSpPr>
        <p:spPr>
          <a:xfrm>
            <a:off x="11695677" y="4239137"/>
            <a:ext cx="496200" cy="496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C6C6C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9191"/>
              </a:buClr>
              <a:buSzPts val="1200"/>
              <a:buFont typeface="Arial"/>
              <a:buNone/>
            </a:pPr>
            <a:r>
              <a:rPr b="0" i="0" sz="1200" u="none" cap="none" strike="noStrike">
                <a:solidFill>
                  <a:srgbClr val="91919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b="0" i="0" sz="1200" u="none" cap="none" strike="noStrike">
              <a:solidFill>
                <a:srgbClr val="91919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1" name="Google Shape;371;p26"/>
          <p:cNvSpPr/>
          <p:nvPr/>
        </p:nvSpPr>
        <p:spPr>
          <a:xfrm>
            <a:off x="11695677" y="3742865"/>
            <a:ext cx="496200" cy="496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C6C6C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0" i="0" sz="1200" u="none" cap="none" strike="noStrik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2" name="Google Shape;372;p26"/>
          <p:cNvSpPr/>
          <p:nvPr/>
        </p:nvSpPr>
        <p:spPr>
          <a:xfrm>
            <a:off x="11695677" y="2750164"/>
            <a:ext cx="496200" cy="496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C6C6C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sz="1200" u="none" cap="none" strike="noStrike">
                <a:solidFill>
                  <a:srgbClr val="91919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200" u="none" cap="none" strike="noStrike">
              <a:solidFill>
                <a:srgbClr val="91919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3" name="Google Shape;373;p26"/>
          <p:cNvSpPr/>
          <p:nvPr/>
        </p:nvSpPr>
        <p:spPr>
          <a:xfrm>
            <a:off x="11695677" y="3246513"/>
            <a:ext cx="496200" cy="4962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C6C6C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4" name="Google Shape;374;p26"/>
          <p:cNvSpPr/>
          <p:nvPr/>
        </p:nvSpPr>
        <p:spPr>
          <a:xfrm>
            <a:off x="11695677" y="4239137"/>
            <a:ext cx="496200" cy="496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C6C6C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sz="1200" u="none" cap="none" strike="noStrike">
                <a:solidFill>
                  <a:srgbClr val="91919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b="0" i="0" sz="1200" u="none" cap="none" strike="noStrike">
              <a:solidFill>
                <a:srgbClr val="91919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5" name="Google Shape;375;p26"/>
          <p:cNvSpPr/>
          <p:nvPr/>
        </p:nvSpPr>
        <p:spPr>
          <a:xfrm>
            <a:off x="11695677" y="4696337"/>
            <a:ext cx="496200" cy="496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C6C6C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sz="1200" u="none" cap="none" strike="noStrike">
                <a:solidFill>
                  <a:srgbClr val="919191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b="0" i="0" sz="1200" u="none" cap="none" strike="noStrike">
              <a:solidFill>
                <a:srgbClr val="91919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27"/>
          <p:cNvSpPr/>
          <p:nvPr/>
        </p:nvSpPr>
        <p:spPr>
          <a:xfrm>
            <a:off x="0" y="0"/>
            <a:ext cx="12192000" cy="627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1" name="Google Shape;381;p27"/>
          <p:cNvSpPr txBox="1"/>
          <p:nvPr/>
        </p:nvSpPr>
        <p:spPr>
          <a:xfrm>
            <a:off x="357809" y="183008"/>
            <a:ext cx="6097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sz="17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데이터 EDA와 비지도 대표 모델</a:t>
            </a:r>
            <a:r>
              <a:rPr b="1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_모델 선정</a:t>
            </a:r>
            <a:endParaRPr b="1" sz="17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82" name="Google Shape;382;p27"/>
          <p:cNvSpPr txBox="1"/>
          <p:nvPr/>
        </p:nvSpPr>
        <p:spPr>
          <a:xfrm>
            <a:off x="357800" y="907600"/>
            <a:ext cx="7148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sz="2400">
                <a:latin typeface="Nanum Gothic"/>
                <a:ea typeface="Nanum Gothic"/>
                <a:cs typeface="Nanum Gothic"/>
                <a:sym typeface="Nanum Gothic"/>
              </a:rPr>
              <a:t>비지도 이상 탐지 모델 선정 </a:t>
            </a:r>
            <a:endParaRPr b="0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83" name="Google Shape;383;p27"/>
          <p:cNvSpPr/>
          <p:nvPr/>
        </p:nvSpPr>
        <p:spPr>
          <a:xfrm>
            <a:off x="4110250" y="1402600"/>
            <a:ext cx="7330200" cy="5150700"/>
          </a:xfrm>
          <a:prstGeom prst="homePlate">
            <a:avLst>
              <a:gd fmla="val 1231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4" name="Google Shape;384;p27"/>
          <p:cNvSpPr/>
          <p:nvPr/>
        </p:nvSpPr>
        <p:spPr>
          <a:xfrm>
            <a:off x="1016400" y="1402600"/>
            <a:ext cx="3798000" cy="5150700"/>
          </a:xfrm>
          <a:prstGeom prst="homePlate">
            <a:avLst>
              <a:gd fmla="val 1231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5" name="Google Shape;385;p27"/>
          <p:cNvSpPr/>
          <p:nvPr/>
        </p:nvSpPr>
        <p:spPr>
          <a:xfrm>
            <a:off x="655450" y="1402600"/>
            <a:ext cx="4014000" cy="5150700"/>
          </a:xfrm>
          <a:prstGeom prst="homePlate">
            <a:avLst>
              <a:gd fmla="val 1231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6" name="Google Shape;386;p27"/>
          <p:cNvSpPr txBox="1"/>
          <p:nvPr/>
        </p:nvSpPr>
        <p:spPr>
          <a:xfrm>
            <a:off x="897900" y="1531075"/>
            <a:ext cx="3274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anum Gothic"/>
              <a:buChar char="●"/>
            </a:pPr>
            <a:r>
              <a:rPr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EfficientNet_b0</a:t>
            </a:r>
            <a:endParaRPr b="1" i="0" sz="1400" u="none" cap="none" strike="no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387" name="Google Shape;387;p27"/>
          <p:cNvCxnSpPr/>
          <p:nvPr/>
        </p:nvCxnSpPr>
        <p:spPr>
          <a:xfrm flipH="1" rot="10800000">
            <a:off x="43966" y="6621350"/>
            <a:ext cx="11981100" cy="6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88" name="Google Shape;388;p27"/>
          <p:cNvSpPr/>
          <p:nvPr/>
        </p:nvSpPr>
        <p:spPr>
          <a:xfrm>
            <a:off x="1267900" y="6413600"/>
            <a:ext cx="2242200" cy="4161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특성 추출</a:t>
            </a:r>
            <a:endParaRPr b="0" i="0" sz="1400" u="none" cap="none" strike="noStrike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89" name="Google Shape;389;p27"/>
          <p:cNvSpPr/>
          <p:nvPr/>
        </p:nvSpPr>
        <p:spPr>
          <a:xfrm>
            <a:off x="6814900" y="6413600"/>
            <a:ext cx="2242200" cy="4161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이상 탐지</a:t>
            </a:r>
            <a:endParaRPr b="0" i="0" sz="1400" u="none" cap="none" strike="noStrike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90" name="Google Shape;390;p27"/>
          <p:cNvSpPr txBox="1"/>
          <p:nvPr/>
        </p:nvSpPr>
        <p:spPr>
          <a:xfrm>
            <a:off x="4727500" y="1531075"/>
            <a:ext cx="3274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anum Gothic"/>
              <a:buChar char="●"/>
            </a:pPr>
            <a:r>
              <a:rPr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One class SVM(nu = 0.05)</a:t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91" name="Google Shape;391;p27"/>
          <p:cNvSpPr txBox="1"/>
          <p:nvPr/>
        </p:nvSpPr>
        <p:spPr>
          <a:xfrm>
            <a:off x="5260900" y="1900082"/>
            <a:ext cx="5346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Train data의 특성 벡터를 이용한 decision_function 값의 분포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92" name="Google Shape;392;p27"/>
          <p:cNvSpPr/>
          <p:nvPr/>
        </p:nvSpPr>
        <p:spPr>
          <a:xfrm>
            <a:off x="983550" y="2328250"/>
            <a:ext cx="3103200" cy="814800"/>
          </a:xfrm>
          <a:prstGeom prst="roundRect">
            <a:avLst>
              <a:gd fmla="val 12252" name="adj"/>
            </a:avLst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952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Nanum Gothic Coding"/>
              <a:buChar char="●"/>
            </a:pPr>
            <a:r>
              <a:rPr sz="1050">
                <a:solidFill>
                  <a:schemeClr val="dk1"/>
                </a:solidFill>
              </a:rPr>
              <a:t>추출된 특성 벡터 Shape</a:t>
            </a:r>
            <a:endParaRPr sz="1050">
              <a:solidFill>
                <a:schemeClr val="dk1"/>
              </a:solidFill>
            </a:endParaRPr>
          </a:p>
          <a:p>
            <a:pPr indent="-2952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Nanum Gothic Coding"/>
              <a:buChar char="●"/>
            </a:pPr>
            <a:r>
              <a:rPr sz="1050">
                <a:solidFill>
                  <a:schemeClr val="dk1"/>
                </a:solidFill>
              </a:rPr>
              <a:t>(426, 1280, 7, 7)</a:t>
            </a:r>
            <a:endParaRPr sz="1050">
              <a:solidFill>
                <a:schemeClr val="dk1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sp>
        <p:nvSpPr>
          <p:cNvPr id="393" name="Google Shape;393;p27"/>
          <p:cNvSpPr txBox="1"/>
          <p:nvPr/>
        </p:nvSpPr>
        <p:spPr>
          <a:xfrm>
            <a:off x="1399150" y="1900075"/>
            <a:ext cx="2990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Input size (224, 224)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94" name="Google Shape;394;p27"/>
          <p:cNvSpPr txBox="1"/>
          <p:nvPr/>
        </p:nvSpPr>
        <p:spPr>
          <a:xfrm>
            <a:off x="897900" y="4042350"/>
            <a:ext cx="3274500" cy="6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anum Gothic"/>
              <a:buChar char="●"/>
            </a:pPr>
            <a:r>
              <a:rPr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One class SVM에 넣기 위해 평탄화</a:t>
            </a:r>
            <a:endParaRPr b="1" i="0" sz="1400" u="none" cap="none" strike="no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95" name="Google Shape;395;p27"/>
          <p:cNvSpPr/>
          <p:nvPr/>
        </p:nvSpPr>
        <p:spPr>
          <a:xfrm>
            <a:off x="983550" y="4779600"/>
            <a:ext cx="3103200" cy="814800"/>
          </a:xfrm>
          <a:prstGeom prst="roundRect">
            <a:avLst>
              <a:gd fmla="val 12252" name="adj"/>
            </a:avLst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952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Nanum Gothic Coding"/>
              <a:buChar char="●"/>
            </a:pPr>
            <a:r>
              <a:rPr sz="1050">
                <a:solidFill>
                  <a:schemeClr val="dk1"/>
                </a:solidFill>
              </a:rPr>
              <a:t>reshape</a:t>
            </a:r>
            <a:r>
              <a:rPr sz="1050">
                <a:solidFill>
                  <a:schemeClr val="dk1"/>
                </a:solidFill>
              </a:rPr>
              <a:t>된 특성 벡터 Shape</a:t>
            </a:r>
            <a:endParaRPr sz="1050">
              <a:solidFill>
                <a:schemeClr val="dk1"/>
              </a:solidFill>
            </a:endParaRPr>
          </a:p>
          <a:p>
            <a:pPr indent="-2952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Nanum Gothic Coding"/>
              <a:buChar char="●"/>
            </a:pPr>
            <a:r>
              <a:rPr sz="1050">
                <a:solidFill>
                  <a:schemeClr val="dk1"/>
                </a:solidFill>
              </a:rPr>
              <a:t>(426, 62720)</a:t>
            </a:r>
            <a:endParaRPr sz="1050">
              <a:solidFill>
                <a:schemeClr val="dk1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pic>
        <p:nvPicPr>
          <p:cNvPr id="396" name="Google Shape;39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60891" y="2269071"/>
            <a:ext cx="5607384" cy="3561800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27"/>
          <p:cNvSpPr txBox="1"/>
          <p:nvPr/>
        </p:nvSpPr>
        <p:spPr>
          <a:xfrm>
            <a:off x="1399150" y="3246375"/>
            <a:ext cx="2990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b0과 b5, b7간 미미한 차이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398" name="Google Shape;398;p27"/>
          <p:cNvPicPr preferRelativeResize="0"/>
          <p:nvPr/>
        </p:nvPicPr>
        <p:blipFill rotWithShape="1">
          <a:blip r:embed="rId4">
            <a:alphaModFix/>
          </a:blip>
          <a:srcRect b="93167" l="0" r="0" t="0"/>
          <a:stretch/>
        </p:blipFill>
        <p:spPr>
          <a:xfrm>
            <a:off x="0" y="0"/>
            <a:ext cx="12192000" cy="159737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p27"/>
          <p:cNvSpPr/>
          <p:nvPr/>
        </p:nvSpPr>
        <p:spPr>
          <a:xfrm>
            <a:off x="11695677" y="2750165"/>
            <a:ext cx="496200" cy="4962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C6C6C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r>
              <a: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2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" name="Google Shape;400;p27"/>
          <p:cNvSpPr/>
          <p:nvPr/>
        </p:nvSpPr>
        <p:spPr>
          <a:xfrm>
            <a:off x="11695677" y="3246489"/>
            <a:ext cx="496200" cy="496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C6C6C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9191"/>
              </a:buClr>
              <a:buSzPts val="1200"/>
              <a:buFont typeface="Arial"/>
              <a:buNone/>
            </a:pPr>
            <a:r>
              <a:rPr b="0" i="0" sz="1200" u="none" cap="none" strike="noStrike">
                <a:solidFill>
                  <a:srgbClr val="91919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1200" u="none" cap="none" strike="noStrike">
              <a:solidFill>
                <a:srgbClr val="91919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1" name="Google Shape;401;p27"/>
          <p:cNvSpPr/>
          <p:nvPr/>
        </p:nvSpPr>
        <p:spPr>
          <a:xfrm>
            <a:off x="11695677" y="3742813"/>
            <a:ext cx="496200" cy="496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C6C6C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9191"/>
              </a:buClr>
              <a:buSzPts val="1200"/>
              <a:buFont typeface="Arial"/>
              <a:buNone/>
            </a:pPr>
            <a:r>
              <a:rPr b="0" i="0" sz="1200" u="none" cap="none" strike="noStrike">
                <a:solidFill>
                  <a:srgbClr val="91919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0" i="0" sz="1200" u="none" cap="none" strike="noStrike">
              <a:solidFill>
                <a:srgbClr val="91919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" name="Google Shape;402;p27"/>
          <p:cNvSpPr/>
          <p:nvPr/>
        </p:nvSpPr>
        <p:spPr>
          <a:xfrm>
            <a:off x="11695677" y="4239137"/>
            <a:ext cx="496200" cy="496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C6C6C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9191"/>
              </a:buClr>
              <a:buSzPts val="1200"/>
              <a:buFont typeface="Arial"/>
              <a:buNone/>
            </a:pPr>
            <a:r>
              <a:rPr b="0" i="0" sz="1200" u="none" cap="none" strike="noStrike">
                <a:solidFill>
                  <a:srgbClr val="91919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b="0" i="0" sz="1200" u="none" cap="none" strike="noStrike">
              <a:solidFill>
                <a:srgbClr val="91919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27"/>
          <p:cNvSpPr/>
          <p:nvPr/>
        </p:nvSpPr>
        <p:spPr>
          <a:xfrm>
            <a:off x="11695677" y="3742865"/>
            <a:ext cx="496200" cy="496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C6C6C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0" i="0" sz="1200" u="none" cap="none" strike="noStrik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27"/>
          <p:cNvSpPr/>
          <p:nvPr/>
        </p:nvSpPr>
        <p:spPr>
          <a:xfrm>
            <a:off x="11695677" y="2750164"/>
            <a:ext cx="496200" cy="496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C6C6C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sz="1200" u="none" cap="none" strike="noStrike">
                <a:solidFill>
                  <a:srgbClr val="91919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200" u="none" cap="none" strike="noStrike">
              <a:solidFill>
                <a:srgbClr val="91919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5" name="Google Shape;405;p27"/>
          <p:cNvSpPr/>
          <p:nvPr/>
        </p:nvSpPr>
        <p:spPr>
          <a:xfrm>
            <a:off x="11695677" y="3246513"/>
            <a:ext cx="496200" cy="4962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C6C6C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6" name="Google Shape;406;p27"/>
          <p:cNvSpPr/>
          <p:nvPr/>
        </p:nvSpPr>
        <p:spPr>
          <a:xfrm>
            <a:off x="11695677" y="4239137"/>
            <a:ext cx="496200" cy="496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C6C6C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sz="1200" u="none" cap="none" strike="noStrike">
                <a:solidFill>
                  <a:srgbClr val="91919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b="0" i="0" sz="1200" u="none" cap="none" strike="noStrike">
              <a:solidFill>
                <a:srgbClr val="91919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7" name="Google Shape;407;p27"/>
          <p:cNvSpPr/>
          <p:nvPr/>
        </p:nvSpPr>
        <p:spPr>
          <a:xfrm>
            <a:off x="11695677" y="4696337"/>
            <a:ext cx="496200" cy="496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C6C6C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sz="1200" u="none" cap="none" strike="noStrike">
                <a:solidFill>
                  <a:srgbClr val="919191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b="0" i="0" sz="1200" u="none" cap="none" strike="noStrike">
              <a:solidFill>
                <a:srgbClr val="91919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28"/>
          <p:cNvSpPr/>
          <p:nvPr/>
        </p:nvSpPr>
        <p:spPr>
          <a:xfrm>
            <a:off x="0" y="0"/>
            <a:ext cx="12192000" cy="627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3" name="Google Shape;413;p28"/>
          <p:cNvSpPr txBox="1"/>
          <p:nvPr/>
        </p:nvSpPr>
        <p:spPr>
          <a:xfrm>
            <a:off x="357809" y="183008"/>
            <a:ext cx="6097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sz="17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데이터 EDA와 비지도 대표 모델</a:t>
            </a:r>
            <a:r>
              <a:rPr b="1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_모델 선정</a:t>
            </a:r>
            <a:endParaRPr b="1" sz="17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14" name="Google Shape;414;p28"/>
          <p:cNvSpPr txBox="1"/>
          <p:nvPr/>
        </p:nvSpPr>
        <p:spPr>
          <a:xfrm>
            <a:off x="357800" y="907600"/>
            <a:ext cx="7148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sz="2400">
                <a:latin typeface="Nanum Gothic"/>
                <a:ea typeface="Nanum Gothic"/>
                <a:cs typeface="Nanum Gothic"/>
                <a:sym typeface="Nanum Gothic"/>
              </a:rPr>
              <a:t>비지도 이상 탐지 모델 선정 </a:t>
            </a:r>
            <a:endParaRPr b="0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15" name="Google Shape;415;p28"/>
          <p:cNvSpPr/>
          <p:nvPr/>
        </p:nvSpPr>
        <p:spPr>
          <a:xfrm>
            <a:off x="4110250" y="1402600"/>
            <a:ext cx="7330200" cy="5150700"/>
          </a:xfrm>
          <a:prstGeom prst="homePlate">
            <a:avLst>
              <a:gd fmla="val 1231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6" name="Google Shape;416;p28"/>
          <p:cNvSpPr/>
          <p:nvPr/>
        </p:nvSpPr>
        <p:spPr>
          <a:xfrm>
            <a:off x="655450" y="1402600"/>
            <a:ext cx="4014000" cy="5150700"/>
          </a:xfrm>
          <a:prstGeom prst="homePlate">
            <a:avLst>
              <a:gd fmla="val 1231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7" name="Google Shape;417;p28"/>
          <p:cNvSpPr txBox="1"/>
          <p:nvPr/>
        </p:nvSpPr>
        <p:spPr>
          <a:xfrm>
            <a:off x="897900" y="1531075"/>
            <a:ext cx="3274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</a:pPr>
            <a:r>
              <a:rPr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One class SVM</a:t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418" name="Google Shape;418;p28"/>
          <p:cNvCxnSpPr/>
          <p:nvPr/>
        </p:nvCxnSpPr>
        <p:spPr>
          <a:xfrm flipH="1" rot="10800000">
            <a:off x="43966" y="6621350"/>
            <a:ext cx="11981100" cy="6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9" name="Google Shape;419;p28"/>
          <p:cNvSpPr/>
          <p:nvPr/>
        </p:nvSpPr>
        <p:spPr>
          <a:xfrm>
            <a:off x="4669450" y="6413600"/>
            <a:ext cx="2242200" cy="4161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이상 탐지</a:t>
            </a:r>
            <a:endParaRPr b="0" i="0" sz="1400" u="none" cap="none" strike="noStrike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20" name="Google Shape;420;p28"/>
          <p:cNvSpPr txBox="1"/>
          <p:nvPr/>
        </p:nvSpPr>
        <p:spPr>
          <a:xfrm>
            <a:off x="1388800" y="1900082"/>
            <a:ext cx="5346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Train data의 Confusion Matrix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21" name="Google Shape;421;p28"/>
          <p:cNvSpPr/>
          <p:nvPr/>
        </p:nvSpPr>
        <p:spPr>
          <a:xfrm>
            <a:off x="6455600" y="2480650"/>
            <a:ext cx="3928800" cy="1464000"/>
          </a:xfrm>
          <a:prstGeom prst="roundRect">
            <a:avLst>
              <a:gd fmla="val 12252" name="adj"/>
            </a:avLst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##### 최종 예측 결과 평가 점수 #####</a:t>
            </a:r>
            <a:endParaRPr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2952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Char char="●"/>
            </a:pPr>
            <a:r>
              <a:rPr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Accuracy : 0.9390</a:t>
            </a:r>
            <a:endParaRPr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2952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Char char="●"/>
            </a:pPr>
            <a:r>
              <a:rPr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Recall : 0.0000</a:t>
            </a:r>
            <a:endParaRPr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2952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Char char="●"/>
            </a:pPr>
            <a:r>
              <a:rPr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F1 점수 : 0.0000</a:t>
            </a:r>
            <a:endParaRPr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2952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Char char="●"/>
            </a:pPr>
            <a:r>
              <a:rPr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Precision </a:t>
            </a:r>
            <a:r>
              <a:rPr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: 0.0000</a:t>
            </a:r>
            <a:endParaRPr sz="1050">
              <a:solidFill>
                <a:schemeClr val="dk1"/>
              </a:solidFill>
            </a:endParaRPr>
          </a:p>
        </p:txBody>
      </p:sp>
      <p:pic>
        <p:nvPicPr>
          <p:cNvPr id="422" name="Google Shape;42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6172" y="2244799"/>
            <a:ext cx="4501050" cy="3779773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p28"/>
          <p:cNvSpPr txBox="1"/>
          <p:nvPr/>
        </p:nvSpPr>
        <p:spPr>
          <a:xfrm>
            <a:off x="2105586" y="3074212"/>
            <a:ext cx="5889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sz="1200">
                <a:solidFill>
                  <a:schemeClr val="lt1"/>
                </a:solidFill>
                <a:highlight>
                  <a:srgbClr val="08306B"/>
                </a:highlight>
                <a:latin typeface="Nanum Gothic"/>
                <a:ea typeface="Nanum Gothic"/>
                <a:cs typeface="Nanum Gothic"/>
                <a:sym typeface="Nanum Gothic"/>
              </a:rPr>
              <a:t>400</a:t>
            </a:r>
            <a:endParaRPr b="0" i="0" sz="1400" u="none" cap="none" strike="noStrike">
              <a:solidFill>
                <a:schemeClr val="lt1"/>
              </a:solidFill>
              <a:highlight>
                <a:srgbClr val="08306B"/>
              </a:highlight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24" name="Google Shape;424;p28"/>
          <p:cNvSpPr txBox="1"/>
          <p:nvPr/>
        </p:nvSpPr>
        <p:spPr>
          <a:xfrm>
            <a:off x="3811286" y="3074212"/>
            <a:ext cx="5889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sz="1200">
                <a:solidFill>
                  <a:schemeClr val="dk1"/>
                </a:solidFill>
                <a:highlight>
                  <a:srgbClr val="EAF3FB"/>
                </a:highlight>
                <a:latin typeface="Nanum Gothic"/>
                <a:ea typeface="Nanum Gothic"/>
                <a:cs typeface="Nanum Gothic"/>
                <a:sym typeface="Nanum Gothic"/>
              </a:rPr>
              <a:t>26</a:t>
            </a:r>
            <a:endParaRPr b="0" i="0" sz="1400" u="none" cap="none" strike="noStrike">
              <a:solidFill>
                <a:srgbClr val="000000"/>
              </a:solidFill>
              <a:highlight>
                <a:srgbClr val="EAF3FB"/>
              </a:highlight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25" name="Google Shape;425;p28"/>
          <p:cNvSpPr txBox="1"/>
          <p:nvPr/>
        </p:nvSpPr>
        <p:spPr>
          <a:xfrm>
            <a:off x="2105586" y="4696337"/>
            <a:ext cx="5889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sz="1200">
                <a:solidFill>
                  <a:schemeClr val="dk1"/>
                </a:solidFill>
                <a:highlight>
                  <a:srgbClr val="F7FBFF"/>
                </a:highlight>
                <a:latin typeface="Nanum Gothic"/>
                <a:ea typeface="Nanum Gothic"/>
                <a:cs typeface="Nanum Gothic"/>
                <a:sym typeface="Nanum Gothic"/>
              </a:rPr>
              <a:t>0</a:t>
            </a:r>
            <a:endParaRPr b="0" i="0" sz="1400" u="none" cap="none" strike="noStrike">
              <a:solidFill>
                <a:schemeClr val="dk1"/>
              </a:solidFill>
              <a:highlight>
                <a:srgbClr val="F7FBFF"/>
              </a:highlight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26" name="Google Shape;426;p28"/>
          <p:cNvSpPr txBox="1"/>
          <p:nvPr/>
        </p:nvSpPr>
        <p:spPr>
          <a:xfrm>
            <a:off x="3811286" y="4696337"/>
            <a:ext cx="5889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sz="1200">
                <a:solidFill>
                  <a:schemeClr val="dk1"/>
                </a:solidFill>
                <a:highlight>
                  <a:srgbClr val="F7FBFF"/>
                </a:highlight>
                <a:latin typeface="Nanum Gothic"/>
                <a:ea typeface="Nanum Gothic"/>
                <a:cs typeface="Nanum Gothic"/>
                <a:sym typeface="Nanum Gothic"/>
              </a:rPr>
              <a:t>0</a:t>
            </a:r>
            <a:endParaRPr b="0" i="0" sz="1400" u="none" cap="none" strike="noStrike">
              <a:solidFill>
                <a:schemeClr val="dk1"/>
              </a:solidFill>
              <a:highlight>
                <a:srgbClr val="F7FBFF"/>
              </a:highlight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427" name="Google Shape;427;p28"/>
          <p:cNvPicPr preferRelativeResize="0"/>
          <p:nvPr/>
        </p:nvPicPr>
        <p:blipFill rotWithShape="1">
          <a:blip r:embed="rId4">
            <a:alphaModFix/>
          </a:blip>
          <a:srcRect b="93167" l="0" r="0" t="0"/>
          <a:stretch/>
        </p:blipFill>
        <p:spPr>
          <a:xfrm>
            <a:off x="0" y="0"/>
            <a:ext cx="12192000" cy="159737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Google Shape;428;p28"/>
          <p:cNvSpPr/>
          <p:nvPr/>
        </p:nvSpPr>
        <p:spPr>
          <a:xfrm>
            <a:off x="11695677" y="2750165"/>
            <a:ext cx="496200" cy="4962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C6C6C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r>
              <a: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2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" name="Google Shape;429;p28"/>
          <p:cNvSpPr/>
          <p:nvPr/>
        </p:nvSpPr>
        <p:spPr>
          <a:xfrm>
            <a:off x="11695677" y="3246489"/>
            <a:ext cx="496200" cy="496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C6C6C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9191"/>
              </a:buClr>
              <a:buSzPts val="1200"/>
              <a:buFont typeface="Arial"/>
              <a:buNone/>
            </a:pPr>
            <a:r>
              <a:rPr b="0" i="0" sz="1200" u="none" cap="none" strike="noStrike">
                <a:solidFill>
                  <a:srgbClr val="91919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1200" u="none" cap="none" strike="noStrike">
              <a:solidFill>
                <a:srgbClr val="91919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0" name="Google Shape;430;p28"/>
          <p:cNvSpPr/>
          <p:nvPr/>
        </p:nvSpPr>
        <p:spPr>
          <a:xfrm>
            <a:off x="11695677" y="3742813"/>
            <a:ext cx="496200" cy="496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C6C6C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9191"/>
              </a:buClr>
              <a:buSzPts val="1200"/>
              <a:buFont typeface="Arial"/>
              <a:buNone/>
            </a:pPr>
            <a:r>
              <a:rPr b="0" i="0" sz="1200" u="none" cap="none" strike="noStrike">
                <a:solidFill>
                  <a:srgbClr val="91919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0" i="0" sz="1200" u="none" cap="none" strike="noStrike">
              <a:solidFill>
                <a:srgbClr val="91919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" name="Google Shape;431;p28"/>
          <p:cNvSpPr/>
          <p:nvPr/>
        </p:nvSpPr>
        <p:spPr>
          <a:xfrm>
            <a:off x="11695677" y="4239137"/>
            <a:ext cx="496200" cy="496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C6C6C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9191"/>
              </a:buClr>
              <a:buSzPts val="1200"/>
              <a:buFont typeface="Arial"/>
              <a:buNone/>
            </a:pPr>
            <a:r>
              <a:rPr b="0" i="0" sz="1200" u="none" cap="none" strike="noStrike">
                <a:solidFill>
                  <a:srgbClr val="91919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b="0" i="0" sz="1200" u="none" cap="none" strike="noStrike">
              <a:solidFill>
                <a:srgbClr val="91919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2" name="Google Shape;432;p28"/>
          <p:cNvSpPr/>
          <p:nvPr/>
        </p:nvSpPr>
        <p:spPr>
          <a:xfrm>
            <a:off x="11695677" y="3742865"/>
            <a:ext cx="496200" cy="496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C6C6C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0" i="0" sz="1200" u="none" cap="none" strike="noStrik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3" name="Google Shape;433;p28"/>
          <p:cNvSpPr/>
          <p:nvPr/>
        </p:nvSpPr>
        <p:spPr>
          <a:xfrm>
            <a:off x="11695677" y="2750164"/>
            <a:ext cx="496200" cy="496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C6C6C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sz="1200" u="none" cap="none" strike="noStrike">
                <a:solidFill>
                  <a:srgbClr val="91919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200" u="none" cap="none" strike="noStrike">
              <a:solidFill>
                <a:srgbClr val="91919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4" name="Google Shape;434;p28"/>
          <p:cNvSpPr/>
          <p:nvPr/>
        </p:nvSpPr>
        <p:spPr>
          <a:xfrm>
            <a:off x="11695677" y="3246513"/>
            <a:ext cx="496200" cy="4962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C6C6C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5" name="Google Shape;435;p28"/>
          <p:cNvSpPr/>
          <p:nvPr/>
        </p:nvSpPr>
        <p:spPr>
          <a:xfrm>
            <a:off x="11695677" y="4239137"/>
            <a:ext cx="496200" cy="496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C6C6C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sz="1200" u="none" cap="none" strike="noStrike">
                <a:solidFill>
                  <a:srgbClr val="91919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b="0" i="0" sz="1200" u="none" cap="none" strike="noStrike">
              <a:solidFill>
                <a:srgbClr val="91919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6" name="Google Shape;436;p28"/>
          <p:cNvSpPr/>
          <p:nvPr/>
        </p:nvSpPr>
        <p:spPr>
          <a:xfrm>
            <a:off x="11695677" y="4696337"/>
            <a:ext cx="496200" cy="496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C6C6C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sz="1200" u="none" cap="none" strike="noStrike">
                <a:solidFill>
                  <a:srgbClr val="919191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b="0" i="0" sz="1200" u="none" cap="none" strike="noStrike">
              <a:solidFill>
                <a:srgbClr val="91919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29"/>
          <p:cNvSpPr/>
          <p:nvPr/>
        </p:nvSpPr>
        <p:spPr>
          <a:xfrm>
            <a:off x="0" y="0"/>
            <a:ext cx="12192000" cy="627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2" name="Google Shape;442;p29"/>
          <p:cNvSpPr txBox="1"/>
          <p:nvPr/>
        </p:nvSpPr>
        <p:spPr>
          <a:xfrm>
            <a:off x="357809" y="183008"/>
            <a:ext cx="6097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sz="17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데이터 EDA와 비지도 대표 모델</a:t>
            </a:r>
            <a:r>
              <a:rPr b="1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_모델 선정</a:t>
            </a:r>
            <a:endParaRPr b="1" sz="17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43" name="Google Shape;443;p29"/>
          <p:cNvSpPr txBox="1"/>
          <p:nvPr/>
        </p:nvSpPr>
        <p:spPr>
          <a:xfrm>
            <a:off x="357800" y="907600"/>
            <a:ext cx="7148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sz="2400">
                <a:latin typeface="Nanum Gothic"/>
                <a:ea typeface="Nanum Gothic"/>
                <a:cs typeface="Nanum Gothic"/>
                <a:sym typeface="Nanum Gothic"/>
              </a:rPr>
              <a:t>비지도 이상 탐지 모델 선정 </a:t>
            </a:r>
            <a:endParaRPr b="0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44" name="Google Shape;444;p29"/>
          <p:cNvSpPr/>
          <p:nvPr/>
        </p:nvSpPr>
        <p:spPr>
          <a:xfrm>
            <a:off x="4110250" y="1402600"/>
            <a:ext cx="7330200" cy="5150700"/>
          </a:xfrm>
          <a:prstGeom prst="homePlate">
            <a:avLst>
              <a:gd fmla="val 1231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5" name="Google Shape;445;p29"/>
          <p:cNvSpPr/>
          <p:nvPr/>
        </p:nvSpPr>
        <p:spPr>
          <a:xfrm>
            <a:off x="655450" y="1402600"/>
            <a:ext cx="4014000" cy="5150700"/>
          </a:xfrm>
          <a:prstGeom prst="homePlate">
            <a:avLst>
              <a:gd fmla="val 1231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6" name="Google Shape;446;p29"/>
          <p:cNvSpPr txBox="1"/>
          <p:nvPr/>
        </p:nvSpPr>
        <p:spPr>
          <a:xfrm>
            <a:off x="897900" y="1531075"/>
            <a:ext cx="3274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</a:pPr>
            <a:r>
              <a:rPr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One class SVM</a:t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447" name="Google Shape;447;p29"/>
          <p:cNvCxnSpPr/>
          <p:nvPr/>
        </p:nvCxnSpPr>
        <p:spPr>
          <a:xfrm flipH="1" rot="10800000">
            <a:off x="43966" y="6621350"/>
            <a:ext cx="11981100" cy="6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48" name="Google Shape;448;p29"/>
          <p:cNvSpPr/>
          <p:nvPr/>
        </p:nvSpPr>
        <p:spPr>
          <a:xfrm>
            <a:off x="4669450" y="6413600"/>
            <a:ext cx="2242200" cy="4161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이상 탐지</a:t>
            </a:r>
            <a:endParaRPr b="0" i="0" sz="1400" u="none" cap="none" strike="noStrike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49" name="Google Shape;449;p29"/>
          <p:cNvSpPr txBox="1"/>
          <p:nvPr/>
        </p:nvSpPr>
        <p:spPr>
          <a:xfrm>
            <a:off x="1388800" y="1900082"/>
            <a:ext cx="5346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Test</a:t>
            </a:r>
            <a:r>
              <a:rPr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data의 특성 벡터를 이용한 decision_function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450" name="Google Shape;45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06425" y="2852888"/>
            <a:ext cx="3838462" cy="3268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" name="Google Shape;451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39750" y="2269075"/>
            <a:ext cx="5728642" cy="3699188"/>
          </a:xfrm>
          <a:prstGeom prst="rect">
            <a:avLst/>
          </a:prstGeom>
          <a:noFill/>
          <a:ln>
            <a:noFill/>
          </a:ln>
        </p:spPr>
      </p:pic>
      <p:sp>
        <p:nvSpPr>
          <p:cNvPr id="452" name="Google Shape;452;p29"/>
          <p:cNvSpPr/>
          <p:nvPr/>
        </p:nvSpPr>
        <p:spPr>
          <a:xfrm>
            <a:off x="7006425" y="1703825"/>
            <a:ext cx="3709200" cy="1112400"/>
          </a:xfrm>
          <a:prstGeom prst="roundRect">
            <a:avLst>
              <a:gd fmla="val 12252" name="adj"/>
            </a:avLst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##### 최종 예측 결과 평가 점수 #####</a:t>
            </a:r>
            <a:endParaRPr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2952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Char char="●"/>
            </a:pPr>
            <a:r>
              <a:rPr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Accuracy </a:t>
            </a:r>
            <a:r>
              <a:rPr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: 0.8700</a:t>
            </a:r>
            <a:endParaRPr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2952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Char char="●"/>
            </a:pPr>
            <a:r>
              <a:rPr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Recall </a:t>
            </a:r>
            <a:r>
              <a:rPr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: 0.7949</a:t>
            </a:r>
            <a:endParaRPr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2952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Char char="●"/>
            </a:pPr>
            <a:r>
              <a:rPr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F1 점수 : 0.8267</a:t>
            </a:r>
            <a:endParaRPr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2952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Char char="●"/>
            </a:pPr>
            <a:r>
              <a:rPr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Precision </a:t>
            </a:r>
            <a:r>
              <a:rPr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: 0.8611</a:t>
            </a:r>
            <a:endParaRPr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53" name="Google Shape;453;p29"/>
          <p:cNvSpPr txBox="1"/>
          <p:nvPr/>
        </p:nvSpPr>
        <p:spPr>
          <a:xfrm>
            <a:off x="7757436" y="3567062"/>
            <a:ext cx="5889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sz="1200">
                <a:solidFill>
                  <a:schemeClr val="lt1"/>
                </a:solidFill>
                <a:highlight>
                  <a:srgbClr val="08306B"/>
                </a:highlight>
                <a:latin typeface="Nanum Gothic"/>
                <a:ea typeface="Nanum Gothic"/>
                <a:cs typeface="Nanum Gothic"/>
                <a:sym typeface="Nanum Gothic"/>
              </a:rPr>
              <a:t>56</a:t>
            </a:r>
            <a:endParaRPr b="0" i="0" sz="1400" u="none" cap="none" strike="noStrike">
              <a:solidFill>
                <a:schemeClr val="lt1"/>
              </a:solidFill>
              <a:highlight>
                <a:srgbClr val="08306B"/>
              </a:highlight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54" name="Google Shape;454;p29"/>
          <p:cNvSpPr txBox="1"/>
          <p:nvPr/>
        </p:nvSpPr>
        <p:spPr>
          <a:xfrm>
            <a:off x="9235361" y="3567062"/>
            <a:ext cx="5889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sz="1200">
                <a:solidFill>
                  <a:schemeClr val="dk1"/>
                </a:solidFill>
                <a:highlight>
                  <a:schemeClr val="lt1"/>
                </a:highlight>
                <a:latin typeface="Nanum Gothic"/>
                <a:ea typeface="Nanum Gothic"/>
                <a:cs typeface="Nanum Gothic"/>
                <a:sym typeface="Nanum Gothic"/>
              </a:rPr>
              <a:t>5</a:t>
            </a:r>
            <a:endParaRPr b="0" i="0" sz="1400" u="none" cap="none" strike="noStrike">
              <a:solidFill>
                <a:srgbClr val="000000"/>
              </a:solidFill>
              <a:highlight>
                <a:schemeClr val="lt1"/>
              </a:highlight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55" name="Google Shape;455;p29"/>
          <p:cNvSpPr txBox="1"/>
          <p:nvPr/>
        </p:nvSpPr>
        <p:spPr>
          <a:xfrm>
            <a:off x="7757436" y="4964762"/>
            <a:ext cx="5889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sz="1200">
                <a:solidFill>
                  <a:schemeClr val="dk1"/>
                </a:solidFill>
                <a:highlight>
                  <a:srgbClr val="EBF3FB"/>
                </a:highlight>
                <a:latin typeface="Nanum Gothic"/>
                <a:ea typeface="Nanum Gothic"/>
                <a:cs typeface="Nanum Gothic"/>
                <a:sym typeface="Nanum Gothic"/>
              </a:rPr>
              <a:t>8</a:t>
            </a:r>
            <a:endParaRPr b="0" i="0" sz="1400" u="none" cap="none" strike="noStrike">
              <a:solidFill>
                <a:srgbClr val="000000"/>
              </a:solidFill>
              <a:highlight>
                <a:srgbClr val="EBF3FB"/>
              </a:highlight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56" name="Google Shape;456;p29"/>
          <p:cNvSpPr txBox="1"/>
          <p:nvPr/>
        </p:nvSpPr>
        <p:spPr>
          <a:xfrm>
            <a:off x="9235361" y="4964762"/>
            <a:ext cx="5889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sz="1200">
                <a:solidFill>
                  <a:schemeClr val="lt1"/>
                </a:solidFill>
                <a:highlight>
                  <a:srgbClr val="68ACD5"/>
                </a:highlight>
                <a:latin typeface="Nanum Gothic"/>
                <a:ea typeface="Nanum Gothic"/>
                <a:cs typeface="Nanum Gothic"/>
                <a:sym typeface="Nanum Gothic"/>
              </a:rPr>
              <a:t>31</a:t>
            </a:r>
            <a:endParaRPr b="0" i="0" sz="1400" u="none" cap="none" strike="noStrike">
              <a:solidFill>
                <a:schemeClr val="lt1"/>
              </a:solidFill>
              <a:highlight>
                <a:srgbClr val="68ACD5"/>
              </a:highlight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457" name="Google Shape;457;p29"/>
          <p:cNvPicPr preferRelativeResize="0"/>
          <p:nvPr/>
        </p:nvPicPr>
        <p:blipFill rotWithShape="1">
          <a:blip r:embed="rId5">
            <a:alphaModFix/>
          </a:blip>
          <a:srcRect b="93167" l="0" r="0" t="0"/>
          <a:stretch/>
        </p:blipFill>
        <p:spPr>
          <a:xfrm>
            <a:off x="0" y="0"/>
            <a:ext cx="12192000" cy="159737"/>
          </a:xfrm>
          <a:prstGeom prst="rect">
            <a:avLst/>
          </a:prstGeom>
          <a:noFill/>
          <a:ln>
            <a:noFill/>
          </a:ln>
        </p:spPr>
      </p:pic>
      <p:sp>
        <p:nvSpPr>
          <p:cNvPr id="458" name="Google Shape;458;p29"/>
          <p:cNvSpPr/>
          <p:nvPr/>
        </p:nvSpPr>
        <p:spPr>
          <a:xfrm>
            <a:off x="11695677" y="2750165"/>
            <a:ext cx="496200" cy="4962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C6C6C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r>
              <a: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2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9" name="Google Shape;459;p29"/>
          <p:cNvSpPr/>
          <p:nvPr/>
        </p:nvSpPr>
        <p:spPr>
          <a:xfrm>
            <a:off x="11695677" y="3246489"/>
            <a:ext cx="496200" cy="496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C6C6C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9191"/>
              </a:buClr>
              <a:buSzPts val="1200"/>
              <a:buFont typeface="Arial"/>
              <a:buNone/>
            </a:pPr>
            <a:r>
              <a:rPr b="0" i="0" sz="1200" u="none" cap="none" strike="noStrike">
                <a:solidFill>
                  <a:srgbClr val="91919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1200" u="none" cap="none" strike="noStrike">
              <a:solidFill>
                <a:srgbClr val="91919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0" name="Google Shape;460;p29"/>
          <p:cNvSpPr/>
          <p:nvPr/>
        </p:nvSpPr>
        <p:spPr>
          <a:xfrm>
            <a:off x="11695677" y="3742813"/>
            <a:ext cx="496200" cy="496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C6C6C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9191"/>
              </a:buClr>
              <a:buSzPts val="1200"/>
              <a:buFont typeface="Arial"/>
              <a:buNone/>
            </a:pPr>
            <a:r>
              <a:rPr b="0" i="0" sz="1200" u="none" cap="none" strike="noStrike">
                <a:solidFill>
                  <a:srgbClr val="91919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0" i="0" sz="1200" u="none" cap="none" strike="noStrike">
              <a:solidFill>
                <a:srgbClr val="91919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1" name="Google Shape;461;p29"/>
          <p:cNvSpPr/>
          <p:nvPr/>
        </p:nvSpPr>
        <p:spPr>
          <a:xfrm>
            <a:off x="11695677" y="4239137"/>
            <a:ext cx="496200" cy="496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C6C6C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9191"/>
              </a:buClr>
              <a:buSzPts val="1200"/>
              <a:buFont typeface="Arial"/>
              <a:buNone/>
            </a:pPr>
            <a:r>
              <a:rPr b="0" i="0" sz="1200" u="none" cap="none" strike="noStrike">
                <a:solidFill>
                  <a:srgbClr val="91919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b="0" i="0" sz="1200" u="none" cap="none" strike="noStrike">
              <a:solidFill>
                <a:srgbClr val="91919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2" name="Google Shape;462;p29"/>
          <p:cNvSpPr/>
          <p:nvPr/>
        </p:nvSpPr>
        <p:spPr>
          <a:xfrm>
            <a:off x="11695677" y="3742865"/>
            <a:ext cx="496200" cy="496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C6C6C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0" i="0" sz="1200" u="none" cap="none" strike="noStrik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3" name="Google Shape;463;p29"/>
          <p:cNvSpPr/>
          <p:nvPr/>
        </p:nvSpPr>
        <p:spPr>
          <a:xfrm>
            <a:off x="11695677" y="2750164"/>
            <a:ext cx="496200" cy="496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C6C6C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sz="1200" u="none" cap="none" strike="noStrike">
                <a:solidFill>
                  <a:srgbClr val="91919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200" u="none" cap="none" strike="noStrike">
              <a:solidFill>
                <a:srgbClr val="91919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4" name="Google Shape;464;p29"/>
          <p:cNvSpPr/>
          <p:nvPr/>
        </p:nvSpPr>
        <p:spPr>
          <a:xfrm>
            <a:off x="11695677" y="3246513"/>
            <a:ext cx="496200" cy="4962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C6C6C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5" name="Google Shape;465;p29"/>
          <p:cNvSpPr/>
          <p:nvPr/>
        </p:nvSpPr>
        <p:spPr>
          <a:xfrm>
            <a:off x="11695677" y="4239137"/>
            <a:ext cx="496200" cy="496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C6C6C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sz="1200" u="none" cap="none" strike="noStrike">
                <a:solidFill>
                  <a:srgbClr val="91919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b="0" i="0" sz="1200" u="none" cap="none" strike="noStrike">
              <a:solidFill>
                <a:srgbClr val="91919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6" name="Google Shape;466;p29"/>
          <p:cNvSpPr/>
          <p:nvPr/>
        </p:nvSpPr>
        <p:spPr>
          <a:xfrm>
            <a:off x="11695677" y="4696337"/>
            <a:ext cx="496200" cy="496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C6C6C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sz="1200" u="none" cap="none" strike="noStrike">
                <a:solidFill>
                  <a:srgbClr val="919191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b="0" i="0" sz="1200" u="none" cap="none" strike="noStrike">
              <a:solidFill>
                <a:srgbClr val="91919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30"/>
          <p:cNvSpPr/>
          <p:nvPr/>
        </p:nvSpPr>
        <p:spPr>
          <a:xfrm>
            <a:off x="0" y="0"/>
            <a:ext cx="12192000" cy="627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2" name="Google Shape;472;p30"/>
          <p:cNvSpPr txBox="1"/>
          <p:nvPr/>
        </p:nvSpPr>
        <p:spPr>
          <a:xfrm>
            <a:off x="357809" y="183008"/>
            <a:ext cx="6097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sz="17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데이터 EDA와 비지도 대표 모델</a:t>
            </a:r>
            <a:r>
              <a:rPr b="1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_모델 선정</a:t>
            </a:r>
            <a:endParaRPr b="1" sz="17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73" name="Google Shape;473;p30"/>
          <p:cNvSpPr txBox="1"/>
          <p:nvPr/>
        </p:nvSpPr>
        <p:spPr>
          <a:xfrm>
            <a:off x="357800" y="907600"/>
            <a:ext cx="7148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sz="2400">
                <a:latin typeface="Nanum Gothic"/>
                <a:ea typeface="Nanum Gothic"/>
                <a:cs typeface="Nanum Gothic"/>
                <a:sym typeface="Nanum Gothic"/>
              </a:rPr>
              <a:t>이상 탐지 Output 확인</a:t>
            </a:r>
            <a:endParaRPr b="0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74" name="Google Shape;474;p30"/>
          <p:cNvSpPr/>
          <p:nvPr/>
        </p:nvSpPr>
        <p:spPr>
          <a:xfrm>
            <a:off x="661550" y="1467975"/>
            <a:ext cx="10162800" cy="5147700"/>
          </a:xfrm>
          <a:prstGeom prst="roundRect">
            <a:avLst>
              <a:gd fmla="val 4646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75" name="Google Shape;475;p30"/>
          <p:cNvGrpSpPr/>
          <p:nvPr/>
        </p:nvGrpSpPr>
        <p:grpSpPr>
          <a:xfrm>
            <a:off x="2292150" y="1488682"/>
            <a:ext cx="6920648" cy="5061819"/>
            <a:chOff x="2292150" y="1488682"/>
            <a:chExt cx="6920648" cy="5061819"/>
          </a:xfrm>
        </p:grpSpPr>
        <p:pic>
          <p:nvPicPr>
            <p:cNvPr id="476" name="Google Shape;476;p30"/>
            <p:cNvPicPr preferRelativeResize="0"/>
            <p:nvPr/>
          </p:nvPicPr>
          <p:blipFill rotWithShape="1">
            <a:blip r:embed="rId3">
              <a:alphaModFix/>
            </a:blip>
            <a:srcRect b="50367" l="0" r="0" t="0"/>
            <a:stretch/>
          </p:blipFill>
          <p:spPr>
            <a:xfrm>
              <a:off x="2292150" y="1649300"/>
              <a:ext cx="6901598" cy="2367775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</p:pic>
        <p:sp>
          <p:nvSpPr>
            <p:cNvPr id="477" name="Google Shape;477;p30"/>
            <p:cNvSpPr txBox="1"/>
            <p:nvPr/>
          </p:nvSpPr>
          <p:spPr>
            <a:xfrm>
              <a:off x="2671697" y="1488682"/>
              <a:ext cx="1387200" cy="50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1" sz="900">
                  <a:solidFill>
                    <a:schemeClr val="dk1"/>
                  </a:solidFill>
                  <a:highlight>
                    <a:schemeClr val="lt1"/>
                  </a:highlight>
                  <a:latin typeface="Nanum Gothic"/>
                  <a:ea typeface="Nanum Gothic"/>
                  <a:cs typeface="Nanum Gothic"/>
                  <a:sym typeface="Nanum Gothic"/>
                </a:rPr>
                <a:t>Index: 83</a:t>
              </a:r>
              <a:endParaRPr b="1" sz="900">
                <a:solidFill>
                  <a:schemeClr val="dk1"/>
                </a:solidFill>
                <a:highlight>
                  <a:schemeClr val="lt1"/>
                </a:highlight>
                <a:latin typeface="Nanum Gothic"/>
                <a:ea typeface="Nanum Gothic"/>
                <a:cs typeface="Nanum Gothic"/>
                <a:sym typeface="Nanum Gothic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1" sz="900">
                  <a:solidFill>
                    <a:schemeClr val="dk1"/>
                  </a:solidFill>
                  <a:highlight>
                    <a:schemeClr val="lt1"/>
                  </a:highlight>
                  <a:latin typeface="Nanum Gothic"/>
                  <a:ea typeface="Nanum Gothic"/>
                  <a:cs typeface="Nanum Gothic"/>
                  <a:sym typeface="Nanum Gothic"/>
                </a:rPr>
                <a:t>True Label: 1</a:t>
              </a:r>
              <a:endParaRPr b="1" sz="900">
                <a:solidFill>
                  <a:schemeClr val="dk1"/>
                </a:solidFill>
                <a:highlight>
                  <a:schemeClr val="lt1"/>
                </a:highlight>
                <a:latin typeface="Nanum Gothic"/>
                <a:ea typeface="Nanum Gothic"/>
                <a:cs typeface="Nanum Gothic"/>
                <a:sym typeface="Nanum Gothic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1" sz="900">
                  <a:solidFill>
                    <a:schemeClr val="dk1"/>
                  </a:solidFill>
                  <a:highlight>
                    <a:schemeClr val="lt1"/>
                  </a:highlight>
                  <a:latin typeface="Nanum Gothic"/>
                  <a:ea typeface="Nanum Gothic"/>
                  <a:cs typeface="Nanum Gothic"/>
                  <a:sym typeface="Nanum Gothic"/>
                </a:rPr>
                <a:t>Predict Label: 0</a:t>
              </a:r>
              <a:endParaRPr b="1" sz="900">
                <a:solidFill>
                  <a:schemeClr val="dk1"/>
                </a:solidFill>
                <a:highlight>
                  <a:schemeClr val="lt1"/>
                </a:highlight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  <p:sp>
          <p:nvSpPr>
            <p:cNvPr id="478" name="Google Shape;478;p30"/>
            <p:cNvSpPr txBox="1"/>
            <p:nvPr/>
          </p:nvSpPr>
          <p:spPr>
            <a:xfrm>
              <a:off x="5047704" y="1488682"/>
              <a:ext cx="1387200" cy="50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1" sz="900">
                  <a:solidFill>
                    <a:schemeClr val="dk1"/>
                  </a:solidFill>
                  <a:highlight>
                    <a:schemeClr val="lt1"/>
                  </a:highlight>
                  <a:latin typeface="Nanum Gothic"/>
                  <a:ea typeface="Nanum Gothic"/>
                  <a:cs typeface="Nanum Gothic"/>
                  <a:sym typeface="Nanum Gothic"/>
                </a:rPr>
                <a:t>Index: 80</a:t>
              </a:r>
              <a:endParaRPr b="1" sz="900">
                <a:solidFill>
                  <a:schemeClr val="dk1"/>
                </a:solidFill>
                <a:highlight>
                  <a:schemeClr val="lt1"/>
                </a:highlight>
                <a:latin typeface="Nanum Gothic"/>
                <a:ea typeface="Nanum Gothic"/>
                <a:cs typeface="Nanum Gothic"/>
                <a:sym typeface="Nanum Gothic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1" sz="900">
                  <a:solidFill>
                    <a:schemeClr val="dk1"/>
                  </a:solidFill>
                  <a:highlight>
                    <a:schemeClr val="lt1"/>
                  </a:highlight>
                  <a:latin typeface="Nanum Gothic"/>
                  <a:ea typeface="Nanum Gothic"/>
                  <a:cs typeface="Nanum Gothic"/>
                  <a:sym typeface="Nanum Gothic"/>
                </a:rPr>
                <a:t>True Label: 0</a:t>
              </a:r>
              <a:endParaRPr b="1" sz="900">
                <a:solidFill>
                  <a:schemeClr val="dk1"/>
                </a:solidFill>
                <a:highlight>
                  <a:schemeClr val="lt1"/>
                </a:highlight>
                <a:latin typeface="Nanum Gothic"/>
                <a:ea typeface="Nanum Gothic"/>
                <a:cs typeface="Nanum Gothic"/>
                <a:sym typeface="Nanum Gothic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1" sz="900">
                  <a:solidFill>
                    <a:schemeClr val="dk1"/>
                  </a:solidFill>
                  <a:highlight>
                    <a:schemeClr val="lt1"/>
                  </a:highlight>
                  <a:latin typeface="Nanum Gothic"/>
                  <a:ea typeface="Nanum Gothic"/>
                  <a:cs typeface="Nanum Gothic"/>
                  <a:sym typeface="Nanum Gothic"/>
                </a:rPr>
                <a:t>Predict Label: 1</a:t>
              </a:r>
              <a:endParaRPr b="1" sz="900">
                <a:solidFill>
                  <a:schemeClr val="dk1"/>
                </a:solidFill>
                <a:highlight>
                  <a:schemeClr val="lt1"/>
                </a:highlight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  <p:sp>
          <p:nvSpPr>
            <p:cNvPr id="479" name="Google Shape;479;p30"/>
            <p:cNvSpPr txBox="1"/>
            <p:nvPr/>
          </p:nvSpPr>
          <p:spPr>
            <a:xfrm>
              <a:off x="7423710" y="1488682"/>
              <a:ext cx="1387200" cy="50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1" sz="900">
                  <a:solidFill>
                    <a:schemeClr val="dk1"/>
                  </a:solidFill>
                  <a:highlight>
                    <a:schemeClr val="lt1"/>
                  </a:highlight>
                  <a:latin typeface="Nanum Gothic"/>
                  <a:ea typeface="Nanum Gothic"/>
                  <a:cs typeface="Nanum Gothic"/>
                  <a:sym typeface="Nanum Gothic"/>
                </a:rPr>
                <a:t>Index: 38</a:t>
              </a:r>
              <a:endParaRPr b="1" sz="900">
                <a:solidFill>
                  <a:schemeClr val="dk1"/>
                </a:solidFill>
                <a:highlight>
                  <a:schemeClr val="lt1"/>
                </a:highlight>
                <a:latin typeface="Nanum Gothic"/>
                <a:ea typeface="Nanum Gothic"/>
                <a:cs typeface="Nanum Gothic"/>
                <a:sym typeface="Nanum Gothic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1" sz="900">
                  <a:solidFill>
                    <a:schemeClr val="dk1"/>
                  </a:solidFill>
                  <a:highlight>
                    <a:schemeClr val="lt1"/>
                  </a:highlight>
                  <a:latin typeface="Nanum Gothic"/>
                  <a:ea typeface="Nanum Gothic"/>
                  <a:cs typeface="Nanum Gothic"/>
                  <a:sym typeface="Nanum Gothic"/>
                </a:rPr>
                <a:t>True Label: 1</a:t>
              </a:r>
              <a:endParaRPr b="1" sz="900">
                <a:solidFill>
                  <a:schemeClr val="dk1"/>
                </a:solidFill>
                <a:highlight>
                  <a:schemeClr val="lt1"/>
                </a:highlight>
                <a:latin typeface="Nanum Gothic"/>
                <a:ea typeface="Nanum Gothic"/>
                <a:cs typeface="Nanum Gothic"/>
                <a:sym typeface="Nanum Gothic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1" sz="900">
                  <a:solidFill>
                    <a:schemeClr val="dk1"/>
                  </a:solidFill>
                  <a:highlight>
                    <a:schemeClr val="lt1"/>
                  </a:highlight>
                  <a:latin typeface="Nanum Gothic"/>
                  <a:ea typeface="Nanum Gothic"/>
                  <a:cs typeface="Nanum Gothic"/>
                  <a:sym typeface="Nanum Gothic"/>
                </a:rPr>
                <a:t>Predict Label: 0</a:t>
              </a:r>
              <a:endParaRPr b="1" sz="900">
                <a:solidFill>
                  <a:schemeClr val="dk1"/>
                </a:solidFill>
                <a:highlight>
                  <a:schemeClr val="lt1"/>
                </a:highlight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  <p:pic>
          <p:nvPicPr>
            <p:cNvPr id="480" name="Google Shape;480;p30"/>
            <p:cNvPicPr preferRelativeResize="0"/>
            <p:nvPr/>
          </p:nvPicPr>
          <p:blipFill rotWithShape="1">
            <a:blip r:embed="rId3">
              <a:alphaModFix/>
            </a:blip>
            <a:srcRect b="466" l="0" r="0" t="49903"/>
            <a:stretch/>
          </p:blipFill>
          <p:spPr>
            <a:xfrm>
              <a:off x="2311200" y="4182725"/>
              <a:ext cx="6901598" cy="2367775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</p:pic>
        <p:sp>
          <p:nvSpPr>
            <p:cNvPr id="481" name="Google Shape;481;p30"/>
            <p:cNvSpPr txBox="1"/>
            <p:nvPr/>
          </p:nvSpPr>
          <p:spPr>
            <a:xfrm>
              <a:off x="2692404" y="3996368"/>
              <a:ext cx="1387200" cy="50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1" sz="900">
                  <a:solidFill>
                    <a:schemeClr val="dk1"/>
                  </a:solidFill>
                  <a:highlight>
                    <a:schemeClr val="lt1"/>
                  </a:highlight>
                  <a:latin typeface="Nanum Gothic"/>
                  <a:ea typeface="Nanum Gothic"/>
                  <a:cs typeface="Nanum Gothic"/>
                  <a:sym typeface="Nanum Gothic"/>
                </a:rPr>
                <a:t>Index: 11</a:t>
              </a:r>
              <a:endParaRPr b="1" sz="900">
                <a:solidFill>
                  <a:schemeClr val="dk1"/>
                </a:solidFill>
                <a:highlight>
                  <a:schemeClr val="lt1"/>
                </a:highlight>
                <a:latin typeface="Nanum Gothic"/>
                <a:ea typeface="Nanum Gothic"/>
                <a:cs typeface="Nanum Gothic"/>
                <a:sym typeface="Nanum Gothic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1" sz="900">
                  <a:solidFill>
                    <a:schemeClr val="dk1"/>
                  </a:solidFill>
                  <a:highlight>
                    <a:schemeClr val="lt1"/>
                  </a:highlight>
                  <a:latin typeface="Nanum Gothic"/>
                  <a:ea typeface="Nanum Gothic"/>
                  <a:cs typeface="Nanum Gothic"/>
                  <a:sym typeface="Nanum Gothic"/>
                </a:rPr>
                <a:t>True Label: 1</a:t>
              </a:r>
              <a:endParaRPr b="1" sz="900">
                <a:solidFill>
                  <a:schemeClr val="dk1"/>
                </a:solidFill>
                <a:highlight>
                  <a:schemeClr val="lt1"/>
                </a:highlight>
                <a:latin typeface="Nanum Gothic"/>
                <a:ea typeface="Nanum Gothic"/>
                <a:cs typeface="Nanum Gothic"/>
                <a:sym typeface="Nanum Gothic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1" sz="900">
                  <a:solidFill>
                    <a:schemeClr val="dk1"/>
                  </a:solidFill>
                  <a:highlight>
                    <a:schemeClr val="lt1"/>
                  </a:highlight>
                  <a:latin typeface="Nanum Gothic"/>
                  <a:ea typeface="Nanum Gothic"/>
                  <a:cs typeface="Nanum Gothic"/>
                  <a:sym typeface="Nanum Gothic"/>
                </a:rPr>
                <a:t>Predict Label: 0</a:t>
              </a:r>
              <a:endParaRPr b="1" sz="900">
                <a:solidFill>
                  <a:schemeClr val="dk1"/>
                </a:solidFill>
                <a:highlight>
                  <a:schemeClr val="lt1"/>
                </a:highlight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  <p:sp>
          <p:nvSpPr>
            <p:cNvPr id="482" name="Google Shape;482;p30"/>
            <p:cNvSpPr txBox="1"/>
            <p:nvPr/>
          </p:nvSpPr>
          <p:spPr>
            <a:xfrm>
              <a:off x="5047704" y="3996368"/>
              <a:ext cx="1387200" cy="50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1" sz="900">
                  <a:solidFill>
                    <a:schemeClr val="dk1"/>
                  </a:solidFill>
                  <a:highlight>
                    <a:schemeClr val="lt1"/>
                  </a:highlight>
                  <a:latin typeface="Nanum Gothic"/>
                  <a:ea typeface="Nanum Gothic"/>
                  <a:cs typeface="Nanum Gothic"/>
                  <a:sym typeface="Nanum Gothic"/>
                </a:rPr>
                <a:t>Index: 33</a:t>
              </a:r>
              <a:endParaRPr b="1" sz="900">
                <a:solidFill>
                  <a:schemeClr val="dk1"/>
                </a:solidFill>
                <a:highlight>
                  <a:schemeClr val="lt1"/>
                </a:highlight>
                <a:latin typeface="Nanum Gothic"/>
                <a:ea typeface="Nanum Gothic"/>
                <a:cs typeface="Nanum Gothic"/>
                <a:sym typeface="Nanum Gothic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1" sz="900">
                  <a:solidFill>
                    <a:schemeClr val="dk1"/>
                  </a:solidFill>
                  <a:highlight>
                    <a:schemeClr val="lt1"/>
                  </a:highlight>
                  <a:latin typeface="Nanum Gothic"/>
                  <a:ea typeface="Nanum Gothic"/>
                  <a:cs typeface="Nanum Gothic"/>
                  <a:sym typeface="Nanum Gothic"/>
                </a:rPr>
                <a:t>True Label: 0</a:t>
              </a:r>
              <a:endParaRPr b="1" sz="900">
                <a:solidFill>
                  <a:schemeClr val="dk1"/>
                </a:solidFill>
                <a:highlight>
                  <a:schemeClr val="lt1"/>
                </a:highlight>
                <a:latin typeface="Nanum Gothic"/>
                <a:ea typeface="Nanum Gothic"/>
                <a:cs typeface="Nanum Gothic"/>
                <a:sym typeface="Nanum Gothic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1" sz="900">
                  <a:solidFill>
                    <a:schemeClr val="dk1"/>
                  </a:solidFill>
                  <a:highlight>
                    <a:schemeClr val="lt1"/>
                  </a:highlight>
                  <a:latin typeface="Nanum Gothic"/>
                  <a:ea typeface="Nanum Gothic"/>
                  <a:cs typeface="Nanum Gothic"/>
                  <a:sym typeface="Nanum Gothic"/>
                </a:rPr>
                <a:t>Predict Label: 1</a:t>
              </a:r>
              <a:endParaRPr b="1" sz="900">
                <a:solidFill>
                  <a:schemeClr val="dk1"/>
                </a:solidFill>
                <a:highlight>
                  <a:schemeClr val="lt1"/>
                </a:highlight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  <p:sp>
          <p:nvSpPr>
            <p:cNvPr id="483" name="Google Shape;483;p30"/>
            <p:cNvSpPr txBox="1"/>
            <p:nvPr/>
          </p:nvSpPr>
          <p:spPr>
            <a:xfrm>
              <a:off x="7423710" y="3996368"/>
              <a:ext cx="1387200" cy="50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1" sz="900">
                  <a:solidFill>
                    <a:schemeClr val="dk1"/>
                  </a:solidFill>
                  <a:highlight>
                    <a:schemeClr val="lt1"/>
                  </a:highlight>
                  <a:latin typeface="Nanum Gothic"/>
                  <a:ea typeface="Nanum Gothic"/>
                  <a:cs typeface="Nanum Gothic"/>
                  <a:sym typeface="Nanum Gothic"/>
                </a:rPr>
                <a:t>Index: 0</a:t>
              </a:r>
              <a:endParaRPr b="1" sz="900">
                <a:solidFill>
                  <a:schemeClr val="dk1"/>
                </a:solidFill>
                <a:highlight>
                  <a:schemeClr val="lt1"/>
                </a:highlight>
                <a:latin typeface="Nanum Gothic"/>
                <a:ea typeface="Nanum Gothic"/>
                <a:cs typeface="Nanum Gothic"/>
                <a:sym typeface="Nanum Gothic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1" sz="900">
                  <a:solidFill>
                    <a:schemeClr val="dk1"/>
                  </a:solidFill>
                  <a:highlight>
                    <a:schemeClr val="lt1"/>
                  </a:highlight>
                  <a:latin typeface="Nanum Gothic"/>
                  <a:ea typeface="Nanum Gothic"/>
                  <a:cs typeface="Nanum Gothic"/>
                  <a:sym typeface="Nanum Gothic"/>
                </a:rPr>
                <a:t>True Label: 0</a:t>
              </a:r>
              <a:endParaRPr b="1" sz="900">
                <a:solidFill>
                  <a:schemeClr val="dk1"/>
                </a:solidFill>
                <a:highlight>
                  <a:schemeClr val="lt1"/>
                </a:highlight>
                <a:latin typeface="Nanum Gothic"/>
                <a:ea typeface="Nanum Gothic"/>
                <a:cs typeface="Nanum Gothic"/>
                <a:sym typeface="Nanum Gothic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1" sz="900">
                  <a:solidFill>
                    <a:schemeClr val="dk1"/>
                  </a:solidFill>
                  <a:highlight>
                    <a:schemeClr val="lt1"/>
                  </a:highlight>
                  <a:latin typeface="Nanum Gothic"/>
                  <a:ea typeface="Nanum Gothic"/>
                  <a:cs typeface="Nanum Gothic"/>
                  <a:sym typeface="Nanum Gothic"/>
                </a:rPr>
                <a:t>Predict Label: 1</a:t>
              </a:r>
              <a:endParaRPr b="1" sz="900">
                <a:solidFill>
                  <a:schemeClr val="dk1"/>
                </a:solidFill>
                <a:highlight>
                  <a:schemeClr val="lt1"/>
                </a:highlight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</p:grpSp>
      <p:pic>
        <p:nvPicPr>
          <p:cNvPr id="484" name="Google Shape;484;p30"/>
          <p:cNvPicPr preferRelativeResize="0"/>
          <p:nvPr/>
        </p:nvPicPr>
        <p:blipFill rotWithShape="1">
          <a:blip r:embed="rId4">
            <a:alphaModFix/>
          </a:blip>
          <a:srcRect b="93167" l="0" r="0" t="0"/>
          <a:stretch/>
        </p:blipFill>
        <p:spPr>
          <a:xfrm>
            <a:off x="0" y="0"/>
            <a:ext cx="12192000" cy="159737"/>
          </a:xfrm>
          <a:prstGeom prst="rect">
            <a:avLst/>
          </a:prstGeom>
          <a:noFill/>
          <a:ln>
            <a:noFill/>
          </a:ln>
        </p:spPr>
      </p:pic>
      <p:sp>
        <p:nvSpPr>
          <p:cNvPr id="485" name="Google Shape;485;p30"/>
          <p:cNvSpPr/>
          <p:nvPr/>
        </p:nvSpPr>
        <p:spPr>
          <a:xfrm>
            <a:off x="11695677" y="2750165"/>
            <a:ext cx="496200" cy="4962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C6C6C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r>
              <a: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2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6" name="Google Shape;486;p30"/>
          <p:cNvSpPr/>
          <p:nvPr/>
        </p:nvSpPr>
        <p:spPr>
          <a:xfrm>
            <a:off x="11695677" y="3246489"/>
            <a:ext cx="496200" cy="496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C6C6C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9191"/>
              </a:buClr>
              <a:buSzPts val="1200"/>
              <a:buFont typeface="Arial"/>
              <a:buNone/>
            </a:pPr>
            <a:r>
              <a:rPr b="0" i="0" sz="1200" u="none" cap="none" strike="noStrike">
                <a:solidFill>
                  <a:srgbClr val="91919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1200" u="none" cap="none" strike="noStrike">
              <a:solidFill>
                <a:srgbClr val="91919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7" name="Google Shape;487;p30"/>
          <p:cNvSpPr/>
          <p:nvPr/>
        </p:nvSpPr>
        <p:spPr>
          <a:xfrm>
            <a:off x="11695677" y="3742813"/>
            <a:ext cx="496200" cy="496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C6C6C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9191"/>
              </a:buClr>
              <a:buSzPts val="1200"/>
              <a:buFont typeface="Arial"/>
              <a:buNone/>
            </a:pPr>
            <a:r>
              <a:rPr b="0" i="0" sz="1200" u="none" cap="none" strike="noStrike">
                <a:solidFill>
                  <a:srgbClr val="91919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0" i="0" sz="1200" u="none" cap="none" strike="noStrike">
              <a:solidFill>
                <a:srgbClr val="91919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8" name="Google Shape;488;p30"/>
          <p:cNvSpPr/>
          <p:nvPr/>
        </p:nvSpPr>
        <p:spPr>
          <a:xfrm>
            <a:off x="11695677" y="4239137"/>
            <a:ext cx="496200" cy="496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C6C6C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9191"/>
              </a:buClr>
              <a:buSzPts val="1200"/>
              <a:buFont typeface="Arial"/>
              <a:buNone/>
            </a:pPr>
            <a:r>
              <a:rPr b="0" i="0" sz="1200" u="none" cap="none" strike="noStrike">
                <a:solidFill>
                  <a:srgbClr val="91919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b="0" i="0" sz="1200" u="none" cap="none" strike="noStrike">
              <a:solidFill>
                <a:srgbClr val="91919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9" name="Google Shape;489;p30"/>
          <p:cNvSpPr/>
          <p:nvPr/>
        </p:nvSpPr>
        <p:spPr>
          <a:xfrm>
            <a:off x="11695677" y="3742865"/>
            <a:ext cx="496200" cy="496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C6C6C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0" i="0" sz="1200" u="none" cap="none" strike="noStrik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0" name="Google Shape;490;p30"/>
          <p:cNvSpPr/>
          <p:nvPr/>
        </p:nvSpPr>
        <p:spPr>
          <a:xfrm>
            <a:off x="11695677" y="2750164"/>
            <a:ext cx="496200" cy="496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C6C6C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sz="1200" u="none" cap="none" strike="noStrike">
                <a:solidFill>
                  <a:srgbClr val="91919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200" u="none" cap="none" strike="noStrike">
              <a:solidFill>
                <a:srgbClr val="91919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1" name="Google Shape;491;p30"/>
          <p:cNvSpPr/>
          <p:nvPr/>
        </p:nvSpPr>
        <p:spPr>
          <a:xfrm>
            <a:off x="11695677" y="3246513"/>
            <a:ext cx="496200" cy="4962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C6C6C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2" name="Google Shape;492;p30"/>
          <p:cNvSpPr/>
          <p:nvPr/>
        </p:nvSpPr>
        <p:spPr>
          <a:xfrm>
            <a:off x="11695677" y="4239137"/>
            <a:ext cx="496200" cy="496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C6C6C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sz="1200" u="none" cap="none" strike="noStrike">
                <a:solidFill>
                  <a:srgbClr val="91919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b="0" i="0" sz="1200" u="none" cap="none" strike="noStrike">
              <a:solidFill>
                <a:srgbClr val="91919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3" name="Google Shape;493;p30"/>
          <p:cNvSpPr/>
          <p:nvPr/>
        </p:nvSpPr>
        <p:spPr>
          <a:xfrm>
            <a:off x="11695677" y="4696337"/>
            <a:ext cx="496200" cy="496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C6C6C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sz="1200" u="none" cap="none" strike="noStrike">
                <a:solidFill>
                  <a:srgbClr val="919191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b="0" i="0" sz="1200" u="none" cap="none" strike="noStrike">
              <a:solidFill>
                <a:srgbClr val="91919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8" name="Google Shape;498;p31"/>
          <p:cNvPicPr preferRelativeResize="0"/>
          <p:nvPr/>
        </p:nvPicPr>
        <p:blipFill rotWithShape="1">
          <a:blip r:embed="rId3">
            <a:alphaModFix/>
          </a:blip>
          <a:srcRect b="8778" l="0" r="15109" t="14408"/>
          <a:stretch/>
        </p:blipFill>
        <p:spPr>
          <a:xfrm rot="208850">
            <a:off x="8781560" y="2613324"/>
            <a:ext cx="1351901" cy="1405951"/>
          </a:xfrm>
          <a:prstGeom prst="rect">
            <a:avLst/>
          </a:prstGeom>
          <a:noFill/>
          <a:ln>
            <a:noFill/>
          </a:ln>
        </p:spPr>
      </p:pic>
      <p:sp>
        <p:nvSpPr>
          <p:cNvPr id="499" name="Google Shape;499;p31"/>
          <p:cNvSpPr txBox="1"/>
          <p:nvPr/>
        </p:nvSpPr>
        <p:spPr>
          <a:xfrm>
            <a:off x="1844000" y="2573575"/>
            <a:ext cx="7155000" cy="11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t/>
            </a:r>
            <a:endParaRPr b="0" i="0" sz="3300" u="none" cap="none" strike="noStrike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b="1" i="0" sz="3800" u="none" cap="none" strike="noStrike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3. </a:t>
            </a:r>
            <a:r>
              <a:rPr b="1" sz="38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비지도 모델의 데이터 다변화</a:t>
            </a:r>
            <a:endParaRPr b="1" i="0" sz="3800" u="none" cap="none" strike="noStrike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00" name="Google Shape;500;p31"/>
          <p:cNvSpPr txBox="1"/>
          <p:nvPr/>
        </p:nvSpPr>
        <p:spPr>
          <a:xfrm>
            <a:off x="405600" y="304375"/>
            <a:ext cx="49815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sz="3300">
                <a:solidFill>
                  <a:schemeClr val="lt1"/>
                </a:solidFill>
              </a:rPr>
              <a:t>비지도 및 지도 이상 탐지</a:t>
            </a:r>
            <a:endParaRPr b="0" i="0" sz="2800" u="none" cap="none" strike="noStrike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501" name="Google Shape;501;p31"/>
          <p:cNvSpPr txBox="1"/>
          <p:nvPr/>
        </p:nvSpPr>
        <p:spPr>
          <a:xfrm>
            <a:off x="5139869" y="542279"/>
            <a:ext cx="1152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sz="1200" u="none" cap="none" strike="noStrike">
                <a:solidFill>
                  <a:srgbClr val="0078FF"/>
                </a:solidFill>
                <a:latin typeface="Arial"/>
                <a:ea typeface="Arial"/>
                <a:cs typeface="Arial"/>
                <a:sym typeface="Arial"/>
              </a:rPr>
              <a:t>2024.0</a:t>
            </a:r>
            <a:r>
              <a:rPr sz="1200">
                <a:solidFill>
                  <a:srgbClr val="0078FF"/>
                </a:solidFill>
              </a:rPr>
              <a:t>3</a:t>
            </a:r>
            <a:endParaRPr b="0" i="0" sz="1200" u="none" cap="none" strike="noStrike">
              <a:solidFill>
                <a:srgbClr val="0078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2" name="Google Shape;502;p31"/>
          <p:cNvPicPr preferRelativeResize="0"/>
          <p:nvPr/>
        </p:nvPicPr>
        <p:blipFill rotWithShape="1">
          <a:blip r:embed="rId4">
            <a:alphaModFix/>
          </a:blip>
          <a:srcRect b="93167" l="0" r="0" t="0"/>
          <a:stretch/>
        </p:blipFill>
        <p:spPr>
          <a:xfrm>
            <a:off x="0" y="0"/>
            <a:ext cx="12192000" cy="1597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/>
          <p:nvPr/>
        </p:nvSpPr>
        <p:spPr>
          <a:xfrm>
            <a:off x="1005368" y="2170730"/>
            <a:ext cx="3190500" cy="5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984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Nanum Gothic"/>
              <a:buChar char="●"/>
            </a:pPr>
            <a:r>
              <a:rPr b="0" i="0" sz="1100" u="none" cap="none" strike="noStrike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프로젝트 주제</a:t>
            </a:r>
            <a:endParaRPr b="0" i="0" sz="1100" u="none" cap="none" strike="noStrike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984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Nanum Gothic"/>
              <a:buChar char="●"/>
            </a:pPr>
            <a:r>
              <a:rPr sz="11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데이터 소개</a:t>
            </a:r>
            <a:endParaRPr sz="110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93" name="Google Shape;93;p14"/>
          <p:cNvSpPr txBox="1"/>
          <p:nvPr/>
        </p:nvSpPr>
        <p:spPr>
          <a:xfrm>
            <a:off x="1005368" y="1618379"/>
            <a:ext cx="505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b="0" i="0" sz="1200" u="none" cap="none" strike="noStrike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01</a:t>
            </a:r>
            <a:endParaRPr b="0" i="0" sz="1200" u="none" cap="none" strike="noStrike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94" name="Google Shape;94;p14"/>
          <p:cNvCxnSpPr/>
          <p:nvPr/>
        </p:nvCxnSpPr>
        <p:spPr>
          <a:xfrm>
            <a:off x="1084880" y="1533942"/>
            <a:ext cx="29160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95" name="Google Shape;95;p14"/>
          <p:cNvSpPr txBox="1"/>
          <p:nvPr/>
        </p:nvSpPr>
        <p:spPr>
          <a:xfrm>
            <a:off x="1557133" y="1618379"/>
            <a:ext cx="25491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b="0" i="0" sz="1200" u="none" cap="none" strike="noStrike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프로젝트 소개</a:t>
            </a:r>
            <a:endParaRPr b="0" i="0" sz="1200" u="none" cap="none" strike="noStrike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96" name="Google Shape;96;p14"/>
          <p:cNvSpPr txBox="1"/>
          <p:nvPr/>
        </p:nvSpPr>
        <p:spPr>
          <a:xfrm>
            <a:off x="4490972" y="2170730"/>
            <a:ext cx="3190500" cy="10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984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Nanum Gothic"/>
              <a:buChar char="●"/>
            </a:pPr>
            <a:r>
              <a:rPr b="0" i="0" sz="1100" u="none" cap="none" strike="noStrike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데이터 </a:t>
            </a:r>
            <a:r>
              <a:rPr sz="11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EDA와 전처리</a:t>
            </a:r>
            <a:endParaRPr b="0" i="0" sz="1100" u="none" cap="none" strike="noStrike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984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Nanum Gothic"/>
              <a:buChar char="●"/>
            </a:pPr>
            <a:r>
              <a:rPr sz="11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특성 추출 모델</a:t>
            </a:r>
            <a:endParaRPr b="0" i="0" sz="1100" u="none" cap="none" strike="noStrike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984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anum Gothic"/>
              <a:buChar char="●"/>
            </a:pPr>
            <a:r>
              <a:rPr sz="11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이상 탐지 모델</a:t>
            </a:r>
            <a:endParaRPr b="0" i="0" sz="1100" u="none" cap="none" strike="noStrike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984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anum Gothic"/>
              <a:buChar char="●"/>
            </a:pPr>
            <a:r>
              <a:rPr sz="11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모델 선정</a:t>
            </a:r>
            <a:endParaRPr b="0" i="0" sz="1100" u="none" cap="none" strike="noStrike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97" name="Google Shape;97;p14"/>
          <p:cNvSpPr txBox="1"/>
          <p:nvPr/>
        </p:nvSpPr>
        <p:spPr>
          <a:xfrm>
            <a:off x="4490972" y="1618379"/>
            <a:ext cx="505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b="0" i="0" sz="1200" u="none" cap="none" strike="noStrike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02</a:t>
            </a:r>
            <a:endParaRPr b="0" i="0" sz="1200" u="none" cap="none" strike="noStrike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98" name="Google Shape;98;p14"/>
          <p:cNvCxnSpPr/>
          <p:nvPr/>
        </p:nvCxnSpPr>
        <p:spPr>
          <a:xfrm>
            <a:off x="4570484" y="1533942"/>
            <a:ext cx="29160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99" name="Google Shape;99;p14"/>
          <p:cNvSpPr txBox="1"/>
          <p:nvPr/>
        </p:nvSpPr>
        <p:spPr>
          <a:xfrm>
            <a:off x="5042737" y="1618379"/>
            <a:ext cx="25491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b="0" i="0" sz="1200" u="none" cap="none" strike="noStrike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데이터 EDA</a:t>
            </a:r>
            <a:r>
              <a:rPr sz="12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와 비지도 대표 모델</a:t>
            </a:r>
            <a:endParaRPr b="0" i="0" sz="1200" u="none" cap="none" strike="noStrike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00" name="Google Shape;100;p14"/>
          <p:cNvSpPr txBox="1"/>
          <p:nvPr/>
        </p:nvSpPr>
        <p:spPr>
          <a:xfrm>
            <a:off x="1005368" y="4144375"/>
            <a:ext cx="3190500" cy="5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984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anum Gothic"/>
              <a:buChar char="●"/>
            </a:pPr>
            <a:r>
              <a:rPr sz="11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EfficientNet-b0</a:t>
            </a:r>
            <a:endParaRPr sz="11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984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anum Gothic"/>
              <a:buChar char="●"/>
            </a:pPr>
            <a:r>
              <a:rPr sz="11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데이터 다변화: 비듬 데이터</a:t>
            </a:r>
            <a:endParaRPr sz="11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01" name="Google Shape;101;p14"/>
          <p:cNvSpPr txBox="1"/>
          <p:nvPr/>
        </p:nvSpPr>
        <p:spPr>
          <a:xfrm>
            <a:off x="1005368" y="3592024"/>
            <a:ext cx="505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b="0" i="0" sz="1200" u="none" cap="none" strike="noStrike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04</a:t>
            </a:r>
            <a:endParaRPr b="0" i="0" sz="1200" u="none" cap="none" strike="noStrike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102" name="Google Shape;102;p14"/>
          <p:cNvCxnSpPr/>
          <p:nvPr/>
        </p:nvCxnSpPr>
        <p:spPr>
          <a:xfrm>
            <a:off x="1084880" y="3507587"/>
            <a:ext cx="29160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03" name="Google Shape;103;p14"/>
          <p:cNvSpPr txBox="1"/>
          <p:nvPr/>
        </p:nvSpPr>
        <p:spPr>
          <a:xfrm>
            <a:off x="1557133" y="3592024"/>
            <a:ext cx="25491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sz="12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지도 학습으로 확장</a:t>
            </a:r>
            <a:endParaRPr b="0" i="0" sz="1200" u="none" cap="none" strike="noStrike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04" name="Google Shape;104;p14"/>
          <p:cNvSpPr txBox="1"/>
          <p:nvPr/>
        </p:nvSpPr>
        <p:spPr>
          <a:xfrm>
            <a:off x="4490972" y="4144375"/>
            <a:ext cx="31905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984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Nanum Gothic"/>
              <a:buChar char="●"/>
            </a:pPr>
            <a:r>
              <a:rPr sz="11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비정상 샘플</a:t>
            </a:r>
            <a:r>
              <a:rPr b="0" i="0" sz="1100" u="none" cap="none" strike="noStrike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에 대한 </a:t>
            </a:r>
            <a:r>
              <a:rPr sz="11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판별</a:t>
            </a:r>
            <a:r>
              <a:rPr b="0" i="0" sz="1100" u="none" cap="none" strike="noStrike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 (기대효과)</a:t>
            </a:r>
            <a:endParaRPr b="0" i="0" sz="1100" u="none" cap="none" strike="noStrike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984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Nanum Gothic"/>
              <a:buChar char="●"/>
            </a:pPr>
            <a:r>
              <a:rPr b="0" i="0" sz="1100" u="none" cap="none" strike="noStrike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결론 및 결과</a:t>
            </a:r>
            <a:endParaRPr b="0" i="0" sz="1100" u="none" cap="none" strike="noStrike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984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Nanum Gothic"/>
              <a:buChar char="●"/>
            </a:pPr>
            <a:r>
              <a:rPr b="0" i="0" sz="1100" u="none" cap="none" strike="noStrike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lesson &amp; learned</a:t>
            </a:r>
            <a:endParaRPr b="0" i="0" sz="1100" u="none" cap="none" strike="noStrike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05" name="Google Shape;105;p14"/>
          <p:cNvSpPr txBox="1"/>
          <p:nvPr/>
        </p:nvSpPr>
        <p:spPr>
          <a:xfrm>
            <a:off x="4490972" y="3592024"/>
            <a:ext cx="505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b="0" i="0" sz="1200" u="none" cap="none" strike="noStrike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05</a:t>
            </a:r>
            <a:endParaRPr b="0" i="0" sz="1200" u="none" cap="none" strike="noStrike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106" name="Google Shape;106;p14"/>
          <p:cNvCxnSpPr/>
          <p:nvPr/>
        </p:nvCxnSpPr>
        <p:spPr>
          <a:xfrm>
            <a:off x="4570484" y="3507587"/>
            <a:ext cx="29160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07" name="Google Shape;107;p14"/>
          <p:cNvSpPr txBox="1"/>
          <p:nvPr/>
        </p:nvSpPr>
        <p:spPr>
          <a:xfrm>
            <a:off x="5042737" y="3592024"/>
            <a:ext cx="25491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b="0" i="0" sz="1200" u="none" cap="none" strike="noStrike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결론</a:t>
            </a:r>
            <a:endParaRPr b="0" i="0" sz="1200" u="none" cap="none" strike="noStrike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08" name="Google Shape;108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800000">
            <a:off x="5867401" y="5849221"/>
            <a:ext cx="4572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4"/>
          <p:cNvSpPr txBox="1"/>
          <p:nvPr/>
        </p:nvSpPr>
        <p:spPr>
          <a:xfrm>
            <a:off x="8059443" y="1618379"/>
            <a:ext cx="505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b="0" i="0" sz="1200" u="none" cap="none" strike="noStrike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03</a:t>
            </a:r>
            <a:endParaRPr b="0" i="0" sz="1200" u="none" cap="none" strike="noStrike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110" name="Google Shape;110;p14"/>
          <p:cNvCxnSpPr/>
          <p:nvPr/>
        </p:nvCxnSpPr>
        <p:spPr>
          <a:xfrm>
            <a:off x="8138955" y="1533942"/>
            <a:ext cx="29160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11" name="Google Shape;111;p14"/>
          <p:cNvSpPr txBox="1"/>
          <p:nvPr/>
        </p:nvSpPr>
        <p:spPr>
          <a:xfrm>
            <a:off x="8611208" y="1618379"/>
            <a:ext cx="25491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sz="12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비지도 모델의 데이터 다변화</a:t>
            </a:r>
            <a:endParaRPr b="0" i="0" sz="1200" u="none" cap="none" strike="noStrike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12" name="Google Shape;112;p14"/>
          <p:cNvSpPr txBox="1"/>
          <p:nvPr/>
        </p:nvSpPr>
        <p:spPr>
          <a:xfrm>
            <a:off x="4528475" y="273875"/>
            <a:ext cx="30000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b="0" i="0" sz="3300" u="none" cap="none" strike="noStrike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Contents</a:t>
            </a:r>
            <a:endParaRPr b="0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13" name="Google Shape;113;p14"/>
          <p:cNvSpPr txBox="1"/>
          <p:nvPr/>
        </p:nvSpPr>
        <p:spPr>
          <a:xfrm>
            <a:off x="8138947" y="2170730"/>
            <a:ext cx="3190500" cy="10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984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Nanum Gothic"/>
              <a:buChar char="●"/>
            </a:pPr>
            <a:r>
              <a:rPr sz="11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반도체 소자 이미지 Crop 데이터</a:t>
            </a:r>
            <a:endParaRPr sz="110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984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Nanum Gothic"/>
              <a:buChar char="●"/>
            </a:pPr>
            <a:r>
              <a:rPr sz="11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비듬 데이터</a:t>
            </a:r>
            <a:endParaRPr b="0" i="0" sz="1100" u="none" cap="none" strike="noStrike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984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Nanum Gothic"/>
              <a:buChar char="●"/>
            </a:pPr>
            <a:r>
              <a:rPr sz="11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외벽 균열 데이터</a:t>
            </a:r>
            <a:endParaRPr b="0" i="0" sz="1100" u="none" cap="none" strike="noStrike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984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anum Gothic"/>
              <a:buChar char="●"/>
            </a:pPr>
            <a:r>
              <a:rPr sz="11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선인장 데이터</a:t>
            </a:r>
            <a:endParaRPr b="0" i="0" sz="1100" u="none" cap="none" strike="noStrike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14" name="Google Shape;114;p14"/>
          <p:cNvPicPr preferRelativeResize="0"/>
          <p:nvPr/>
        </p:nvPicPr>
        <p:blipFill rotWithShape="1">
          <a:blip r:embed="rId4">
            <a:alphaModFix/>
          </a:blip>
          <a:srcRect b="93167" l="0" r="0" t="0"/>
          <a:stretch/>
        </p:blipFill>
        <p:spPr>
          <a:xfrm>
            <a:off x="0" y="0"/>
            <a:ext cx="12192000" cy="1597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32"/>
          <p:cNvSpPr/>
          <p:nvPr/>
        </p:nvSpPr>
        <p:spPr>
          <a:xfrm>
            <a:off x="0" y="0"/>
            <a:ext cx="12192000" cy="627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8" name="Google Shape;508;p32"/>
          <p:cNvSpPr txBox="1"/>
          <p:nvPr/>
        </p:nvSpPr>
        <p:spPr>
          <a:xfrm>
            <a:off x="357809" y="183008"/>
            <a:ext cx="6097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sz="17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비지도 모델의 데이터 다변화</a:t>
            </a:r>
            <a:r>
              <a:rPr b="1" i="0" sz="1400" u="none" cap="none" strike="noStrike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_</a:t>
            </a:r>
            <a:r>
              <a:rPr b="1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반도체 소자 이미지 Crop 데이터</a:t>
            </a:r>
            <a:endParaRPr b="1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09" name="Google Shape;509;p32"/>
          <p:cNvSpPr txBox="1"/>
          <p:nvPr/>
        </p:nvSpPr>
        <p:spPr>
          <a:xfrm>
            <a:off x="357800" y="907600"/>
            <a:ext cx="7148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sz="2400">
                <a:latin typeface="Nanum Gothic"/>
                <a:ea typeface="Nanum Gothic"/>
                <a:cs typeface="Nanum Gothic"/>
                <a:sym typeface="Nanum Gothic"/>
              </a:rPr>
              <a:t>Crop한 반도체 소자 이미지로 이상 탐지</a:t>
            </a:r>
            <a:endParaRPr b="0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10" name="Google Shape;510;p32"/>
          <p:cNvSpPr/>
          <p:nvPr/>
        </p:nvSpPr>
        <p:spPr>
          <a:xfrm>
            <a:off x="661550" y="1467975"/>
            <a:ext cx="10162800" cy="2031300"/>
          </a:xfrm>
          <a:prstGeom prst="roundRect">
            <a:avLst>
              <a:gd fmla="val 6838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1" name="Google Shape;511;p32"/>
          <p:cNvSpPr txBox="1"/>
          <p:nvPr/>
        </p:nvSpPr>
        <p:spPr>
          <a:xfrm>
            <a:off x="791500" y="1543675"/>
            <a:ext cx="2594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anum Gothic"/>
              <a:buChar char="●"/>
            </a:pPr>
            <a:r>
              <a:rPr>
                <a:latin typeface="Nanum Gothic"/>
                <a:ea typeface="Nanum Gothic"/>
                <a:cs typeface="Nanum Gothic"/>
                <a:sym typeface="Nanum Gothic"/>
              </a:rPr>
              <a:t>test</a:t>
            </a:r>
            <a:r>
              <a:rPr>
                <a:latin typeface="Nanum Gothic"/>
                <a:ea typeface="Nanum Gothic"/>
                <a:cs typeface="Nanum Gothic"/>
                <a:sym typeface="Nanum Gothic"/>
              </a:rPr>
              <a:t>_df[-8:]</a:t>
            </a:r>
            <a:endParaRPr b="0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512" name="Google Shape;512;p32"/>
          <p:cNvPicPr preferRelativeResize="0"/>
          <p:nvPr/>
        </p:nvPicPr>
        <p:blipFill rotWithShape="1">
          <a:blip r:embed="rId3">
            <a:alphaModFix/>
          </a:blip>
          <a:srcRect b="58801" l="0" r="0" t="0"/>
          <a:stretch/>
        </p:blipFill>
        <p:spPr>
          <a:xfrm>
            <a:off x="856875" y="1830776"/>
            <a:ext cx="9772148" cy="81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3" name="Google Shape;513;p32"/>
          <p:cNvPicPr preferRelativeResize="0"/>
          <p:nvPr/>
        </p:nvPicPr>
        <p:blipFill rotWithShape="1">
          <a:blip r:embed="rId3">
            <a:alphaModFix/>
          </a:blip>
          <a:srcRect b="0" l="0" r="0" t="68455"/>
          <a:stretch/>
        </p:blipFill>
        <p:spPr>
          <a:xfrm>
            <a:off x="856875" y="2696600"/>
            <a:ext cx="9772148" cy="627600"/>
          </a:xfrm>
          <a:prstGeom prst="rect">
            <a:avLst/>
          </a:prstGeom>
          <a:noFill/>
          <a:ln>
            <a:noFill/>
          </a:ln>
        </p:spPr>
      </p:pic>
      <p:sp>
        <p:nvSpPr>
          <p:cNvPr id="514" name="Google Shape;514;p32"/>
          <p:cNvSpPr/>
          <p:nvPr/>
        </p:nvSpPr>
        <p:spPr>
          <a:xfrm>
            <a:off x="4096825" y="3650975"/>
            <a:ext cx="7330200" cy="2836800"/>
          </a:xfrm>
          <a:prstGeom prst="homePlate">
            <a:avLst>
              <a:gd fmla="val 1231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5" name="Google Shape;515;p32"/>
          <p:cNvSpPr/>
          <p:nvPr/>
        </p:nvSpPr>
        <p:spPr>
          <a:xfrm>
            <a:off x="1002975" y="3650975"/>
            <a:ext cx="3798000" cy="2836800"/>
          </a:xfrm>
          <a:prstGeom prst="homePlate">
            <a:avLst>
              <a:gd fmla="val 1231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6" name="Google Shape;516;p32"/>
          <p:cNvSpPr/>
          <p:nvPr/>
        </p:nvSpPr>
        <p:spPr>
          <a:xfrm>
            <a:off x="642025" y="3650975"/>
            <a:ext cx="4014000" cy="2836800"/>
          </a:xfrm>
          <a:prstGeom prst="homePlate">
            <a:avLst>
              <a:gd fmla="val 1231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7" name="Google Shape;517;p32"/>
          <p:cNvSpPr txBox="1"/>
          <p:nvPr/>
        </p:nvSpPr>
        <p:spPr>
          <a:xfrm>
            <a:off x="784025" y="3770550"/>
            <a:ext cx="3274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anum Gothic"/>
              <a:buChar char="●"/>
            </a:pPr>
            <a:r>
              <a:rPr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몸체와 다리 부분으로 Crop</a:t>
            </a:r>
            <a:endParaRPr b="1" i="0" sz="1400" u="none" cap="none" strike="no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18" name="Google Shape;518;p32"/>
          <p:cNvSpPr txBox="1"/>
          <p:nvPr/>
        </p:nvSpPr>
        <p:spPr>
          <a:xfrm>
            <a:off x="4613625" y="3770550"/>
            <a:ext cx="3274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anum Gothic"/>
              <a:buChar char="●"/>
            </a:pPr>
            <a:r>
              <a:rPr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결과</a:t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19" name="Google Shape;519;p32"/>
          <p:cNvSpPr/>
          <p:nvPr/>
        </p:nvSpPr>
        <p:spPr>
          <a:xfrm>
            <a:off x="970125" y="4131504"/>
            <a:ext cx="3103200" cy="758400"/>
          </a:xfrm>
          <a:prstGeom prst="roundRect">
            <a:avLst>
              <a:gd fmla="val 12252" name="adj"/>
            </a:avLst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952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Nanum Gothic Coding"/>
              <a:buChar char="●"/>
            </a:pPr>
            <a:r>
              <a:rPr sz="1050">
                <a:solidFill>
                  <a:schemeClr val="dk1"/>
                </a:solidFill>
              </a:rPr>
              <a:t>Image s</a:t>
            </a:r>
            <a:r>
              <a:rPr sz="1050">
                <a:solidFill>
                  <a:schemeClr val="dk1"/>
                </a:solidFill>
              </a:rPr>
              <a:t>hape</a:t>
            </a:r>
            <a:endParaRPr sz="1050">
              <a:solidFill>
                <a:schemeClr val="dk1"/>
              </a:solidFill>
            </a:endParaRPr>
          </a:p>
          <a:p>
            <a:pPr indent="-2952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Nanum Gothic Coding"/>
              <a:buChar char="●"/>
            </a:pPr>
            <a:r>
              <a:rPr sz="1050">
                <a:solidFill>
                  <a:schemeClr val="dk1"/>
                </a:solidFill>
              </a:rPr>
              <a:t>(256, 512, 3)</a:t>
            </a:r>
            <a:endParaRPr sz="1050">
              <a:solidFill>
                <a:schemeClr val="dk1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sp>
        <p:nvSpPr>
          <p:cNvPr id="520" name="Google Shape;520;p32"/>
          <p:cNvSpPr/>
          <p:nvPr/>
        </p:nvSpPr>
        <p:spPr>
          <a:xfrm>
            <a:off x="11695677" y="2750165"/>
            <a:ext cx="496200" cy="4962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C6C6C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r>
              <a: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2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1" name="Google Shape;521;p32"/>
          <p:cNvSpPr/>
          <p:nvPr/>
        </p:nvSpPr>
        <p:spPr>
          <a:xfrm>
            <a:off x="11695677" y="3246489"/>
            <a:ext cx="496200" cy="496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C6C6C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9191"/>
              </a:buClr>
              <a:buSzPts val="1200"/>
              <a:buFont typeface="Arial"/>
              <a:buNone/>
            </a:pPr>
            <a:r>
              <a:rPr b="0" i="0" sz="1200" u="none" cap="none" strike="noStrike">
                <a:solidFill>
                  <a:srgbClr val="91919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1200" u="none" cap="none" strike="noStrike">
              <a:solidFill>
                <a:srgbClr val="91919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2" name="Google Shape;522;p32"/>
          <p:cNvSpPr/>
          <p:nvPr/>
        </p:nvSpPr>
        <p:spPr>
          <a:xfrm>
            <a:off x="11695677" y="3742813"/>
            <a:ext cx="496200" cy="496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C6C6C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9191"/>
              </a:buClr>
              <a:buSzPts val="1200"/>
              <a:buFont typeface="Arial"/>
              <a:buNone/>
            </a:pPr>
            <a:r>
              <a:rPr b="0" i="0" sz="1200" u="none" cap="none" strike="noStrike">
                <a:solidFill>
                  <a:srgbClr val="91919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0" i="0" sz="1200" u="none" cap="none" strike="noStrike">
              <a:solidFill>
                <a:srgbClr val="91919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3" name="Google Shape;523;p32"/>
          <p:cNvSpPr/>
          <p:nvPr/>
        </p:nvSpPr>
        <p:spPr>
          <a:xfrm>
            <a:off x="11695677" y="4239137"/>
            <a:ext cx="496200" cy="496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C6C6C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9191"/>
              </a:buClr>
              <a:buSzPts val="1200"/>
              <a:buFont typeface="Arial"/>
              <a:buNone/>
            </a:pPr>
            <a:r>
              <a:rPr b="0" i="0" sz="1200" u="none" cap="none" strike="noStrike">
                <a:solidFill>
                  <a:srgbClr val="91919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b="0" i="0" sz="1200" u="none" cap="none" strike="noStrike">
              <a:solidFill>
                <a:srgbClr val="91919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4" name="Google Shape;524;p32"/>
          <p:cNvSpPr/>
          <p:nvPr/>
        </p:nvSpPr>
        <p:spPr>
          <a:xfrm>
            <a:off x="11695677" y="3742865"/>
            <a:ext cx="496200" cy="4962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C6C6C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5" name="Google Shape;525;p32"/>
          <p:cNvSpPr/>
          <p:nvPr/>
        </p:nvSpPr>
        <p:spPr>
          <a:xfrm>
            <a:off x="11695677" y="2750164"/>
            <a:ext cx="496200" cy="496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C6C6C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sz="1200" u="none" cap="none" strike="noStrike">
                <a:solidFill>
                  <a:srgbClr val="91919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200" u="none" cap="none" strike="noStrike">
              <a:solidFill>
                <a:srgbClr val="91919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6" name="Google Shape;526;p32"/>
          <p:cNvSpPr/>
          <p:nvPr/>
        </p:nvSpPr>
        <p:spPr>
          <a:xfrm>
            <a:off x="11695677" y="3246513"/>
            <a:ext cx="496200" cy="496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C6C6C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sz="1200" u="none" cap="none" strike="noStrike">
                <a:solidFill>
                  <a:srgbClr val="91919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1200" u="none" cap="none" strike="noStrike">
              <a:solidFill>
                <a:srgbClr val="91919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7" name="Google Shape;527;p32"/>
          <p:cNvSpPr/>
          <p:nvPr/>
        </p:nvSpPr>
        <p:spPr>
          <a:xfrm>
            <a:off x="11695677" y="4239137"/>
            <a:ext cx="496200" cy="496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C6C6C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sz="1200" u="none" cap="none" strike="noStrike">
                <a:solidFill>
                  <a:srgbClr val="91919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b="0" i="0" sz="1200" u="none" cap="none" strike="noStrike">
              <a:solidFill>
                <a:srgbClr val="91919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8" name="Google Shape;528;p32"/>
          <p:cNvSpPr/>
          <p:nvPr/>
        </p:nvSpPr>
        <p:spPr>
          <a:xfrm>
            <a:off x="11695677" y="4696337"/>
            <a:ext cx="496200" cy="496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C6C6C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sz="1200" u="none" cap="none" strike="noStrike">
                <a:solidFill>
                  <a:srgbClr val="919191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b="0" i="0" sz="1200" u="none" cap="none" strike="noStrike">
              <a:solidFill>
                <a:srgbClr val="91919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9" name="Google Shape;529;p32"/>
          <p:cNvSpPr/>
          <p:nvPr/>
        </p:nvSpPr>
        <p:spPr>
          <a:xfrm>
            <a:off x="11695677" y="4696337"/>
            <a:ext cx="496200" cy="496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C6C6C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sz="1200" u="none" cap="none" strike="noStrike">
                <a:solidFill>
                  <a:srgbClr val="919191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b="0" i="0" sz="1200" u="none" cap="none" strike="noStrike">
              <a:solidFill>
                <a:srgbClr val="91919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0" name="Google Shape;530;p32"/>
          <p:cNvSpPr txBox="1"/>
          <p:nvPr/>
        </p:nvSpPr>
        <p:spPr>
          <a:xfrm>
            <a:off x="884475" y="5116325"/>
            <a:ext cx="3274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anum Gothic"/>
              <a:buChar char="●"/>
            </a:pPr>
            <a:r>
              <a:rPr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각</a:t>
            </a:r>
            <a:r>
              <a:rPr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각 One class SVM</a:t>
            </a:r>
            <a:r>
              <a:rPr b="1" sz="1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모델로 학습</a:t>
            </a:r>
            <a:endParaRPr b="1" i="0" sz="1400" u="none" cap="none" strike="no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31" name="Google Shape;531;p32"/>
          <p:cNvSpPr txBox="1"/>
          <p:nvPr/>
        </p:nvSpPr>
        <p:spPr>
          <a:xfrm>
            <a:off x="1336850" y="5405275"/>
            <a:ext cx="29013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(nu = 0.1) </a:t>
            </a:r>
            <a:endParaRPr sz="18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결과 Label을 쌍으로 묶어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둘 중 하나라도 1이면 1로 통합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pSp>
        <p:nvGrpSpPr>
          <p:cNvPr id="532" name="Google Shape;532;p32"/>
          <p:cNvGrpSpPr/>
          <p:nvPr/>
        </p:nvGrpSpPr>
        <p:grpSpPr>
          <a:xfrm>
            <a:off x="7976950" y="3690542"/>
            <a:ext cx="3103200" cy="2652283"/>
            <a:chOff x="7571700" y="3766742"/>
            <a:chExt cx="3103200" cy="2652283"/>
          </a:xfrm>
        </p:grpSpPr>
        <p:pic>
          <p:nvPicPr>
            <p:cNvPr id="533" name="Google Shape;533;p3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571700" y="3766742"/>
              <a:ext cx="3103200" cy="2652283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</p:pic>
        <p:sp>
          <p:nvSpPr>
            <p:cNvPr id="534" name="Google Shape;534;p32"/>
            <p:cNvSpPr txBox="1"/>
            <p:nvPr/>
          </p:nvSpPr>
          <p:spPr>
            <a:xfrm>
              <a:off x="8135039" y="4343087"/>
              <a:ext cx="5889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1" sz="1200">
                  <a:solidFill>
                    <a:schemeClr val="lt1"/>
                  </a:solidFill>
                  <a:highlight>
                    <a:srgbClr val="08306B"/>
                  </a:highlight>
                  <a:latin typeface="Nanum Gothic"/>
                  <a:ea typeface="Nanum Gothic"/>
                  <a:cs typeface="Nanum Gothic"/>
                  <a:sym typeface="Nanum Gothic"/>
                </a:rPr>
                <a:t>50</a:t>
              </a:r>
              <a:endParaRPr b="0" i="0" sz="1400" u="none" cap="none" strike="noStrike">
                <a:solidFill>
                  <a:schemeClr val="lt1"/>
                </a:solidFill>
                <a:highlight>
                  <a:srgbClr val="08306B"/>
                </a:highlight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  <p:sp>
          <p:nvSpPr>
            <p:cNvPr id="535" name="Google Shape;535;p32"/>
            <p:cNvSpPr txBox="1"/>
            <p:nvPr/>
          </p:nvSpPr>
          <p:spPr>
            <a:xfrm>
              <a:off x="9339224" y="4343087"/>
              <a:ext cx="5889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1" sz="1200">
                  <a:solidFill>
                    <a:schemeClr val="dk1"/>
                  </a:solidFill>
                  <a:highlight>
                    <a:schemeClr val="lt1"/>
                  </a:highlight>
                  <a:latin typeface="Nanum Gothic"/>
                  <a:ea typeface="Nanum Gothic"/>
                  <a:cs typeface="Nanum Gothic"/>
                  <a:sym typeface="Nanum Gothic"/>
                </a:rPr>
                <a:t>11</a:t>
              </a:r>
              <a:endParaRPr b="0" i="0" sz="1400" u="none" cap="none" strike="noStrike">
                <a:solidFill>
                  <a:srgbClr val="000000"/>
                </a:solidFill>
                <a:highlight>
                  <a:schemeClr val="lt1"/>
                </a:highlight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  <p:sp>
          <p:nvSpPr>
            <p:cNvPr id="536" name="Google Shape;536;p32"/>
            <p:cNvSpPr txBox="1"/>
            <p:nvPr/>
          </p:nvSpPr>
          <p:spPr>
            <a:xfrm>
              <a:off x="8141665" y="5481127"/>
              <a:ext cx="5889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1" sz="1200">
                  <a:solidFill>
                    <a:schemeClr val="dk1"/>
                  </a:solidFill>
                  <a:highlight>
                    <a:srgbClr val="EBF3FB"/>
                  </a:highlight>
                  <a:latin typeface="Nanum Gothic"/>
                  <a:ea typeface="Nanum Gothic"/>
                  <a:cs typeface="Nanum Gothic"/>
                  <a:sym typeface="Nanum Gothic"/>
                </a:rPr>
                <a:t>13</a:t>
              </a:r>
              <a:endParaRPr b="0" i="0" sz="1400" u="none" cap="none" strike="noStrike">
                <a:solidFill>
                  <a:srgbClr val="000000"/>
                </a:solidFill>
                <a:highlight>
                  <a:srgbClr val="EBF3FB"/>
                </a:highlight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  <p:sp>
          <p:nvSpPr>
            <p:cNvPr id="537" name="Google Shape;537;p32"/>
            <p:cNvSpPr txBox="1"/>
            <p:nvPr/>
          </p:nvSpPr>
          <p:spPr>
            <a:xfrm>
              <a:off x="9390990" y="5481127"/>
              <a:ext cx="5889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1" sz="1200">
                  <a:solidFill>
                    <a:schemeClr val="lt1"/>
                  </a:solidFill>
                  <a:highlight>
                    <a:srgbClr val="9AC8E0"/>
                  </a:highlight>
                  <a:latin typeface="Nanum Gothic"/>
                  <a:ea typeface="Nanum Gothic"/>
                  <a:cs typeface="Nanum Gothic"/>
                  <a:sym typeface="Nanum Gothic"/>
                </a:rPr>
                <a:t>26</a:t>
              </a:r>
              <a:endParaRPr b="0" i="0" sz="1400" u="none" cap="none" strike="noStrike">
                <a:solidFill>
                  <a:schemeClr val="lt1"/>
                </a:solidFill>
                <a:highlight>
                  <a:srgbClr val="9AC8E0"/>
                </a:highlight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</p:grpSp>
      <p:sp>
        <p:nvSpPr>
          <p:cNvPr id="538" name="Google Shape;538;p32"/>
          <p:cNvSpPr/>
          <p:nvPr/>
        </p:nvSpPr>
        <p:spPr>
          <a:xfrm>
            <a:off x="4901900" y="4159625"/>
            <a:ext cx="2994600" cy="1112400"/>
          </a:xfrm>
          <a:prstGeom prst="roundRect">
            <a:avLst>
              <a:gd fmla="val 12252" name="adj"/>
            </a:avLst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##### 최종 예측 결과 평가 점수 #####</a:t>
            </a:r>
            <a:endParaRPr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2952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Char char="●"/>
            </a:pPr>
            <a:r>
              <a:rPr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Accuracy </a:t>
            </a:r>
            <a:r>
              <a:rPr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: 0.76</a:t>
            </a:r>
            <a:endParaRPr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2952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Char char="●"/>
            </a:pPr>
            <a:r>
              <a:rPr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Recall </a:t>
            </a:r>
            <a:r>
              <a:rPr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: 0.67</a:t>
            </a:r>
            <a:endParaRPr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2952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Char char="●"/>
            </a:pPr>
            <a:r>
              <a:rPr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F1 점수 : 0.68</a:t>
            </a:r>
            <a:endParaRPr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2952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Char char="●"/>
            </a:pPr>
            <a:r>
              <a:rPr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Precision : 0.70</a:t>
            </a:r>
            <a:endParaRPr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539" name="Google Shape;539;p32"/>
          <p:cNvCxnSpPr/>
          <p:nvPr/>
        </p:nvCxnSpPr>
        <p:spPr>
          <a:xfrm flipH="1" rot="10800000">
            <a:off x="43966" y="6621350"/>
            <a:ext cx="11981100" cy="6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40" name="Google Shape;540;p32"/>
          <p:cNvSpPr/>
          <p:nvPr/>
        </p:nvSpPr>
        <p:spPr>
          <a:xfrm>
            <a:off x="1267900" y="6413600"/>
            <a:ext cx="2242200" cy="4161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이상 탐지</a:t>
            </a:r>
            <a:endParaRPr b="0" i="0" sz="1400" u="none" cap="none" strike="noStrike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41" name="Google Shape;541;p32"/>
          <p:cNvSpPr/>
          <p:nvPr/>
        </p:nvSpPr>
        <p:spPr>
          <a:xfrm>
            <a:off x="6814900" y="6413600"/>
            <a:ext cx="2242200" cy="4161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결과</a:t>
            </a:r>
            <a:endParaRPr b="0" i="0" sz="1400" u="none" cap="none" strike="noStrike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42" name="Google Shape;542;p32"/>
          <p:cNvSpPr txBox="1"/>
          <p:nvPr/>
        </p:nvSpPr>
        <p:spPr>
          <a:xfrm>
            <a:off x="4938313" y="5481475"/>
            <a:ext cx="2901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Crop 후 전체적 성능이 저하됨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543" name="Google Shape;543;p32"/>
          <p:cNvPicPr preferRelativeResize="0"/>
          <p:nvPr/>
        </p:nvPicPr>
        <p:blipFill rotWithShape="1">
          <a:blip r:embed="rId5">
            <a:alphaModFix/>
          </a:blip>
          <a:srcRect b="93167" l="0" r="0" t="0"/>
          <a:stretch/>
        </p:blipFill>
        <p:spPr>
          <a:xfrm>
            <a:off x="0" y="0"/>
            <a:ext cx="12192000" cy="1597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33"/>
          <p:cNvSpPr/>
          <p:nvPr/>
        </p:nvSpPr>
        <p:spPr>
          <a:xfrm>
            <a:off x="0" y="0"/>
            <a:ext cx="12192000" cy="627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9" name="Google Shape;549;p33"/>
          <p:cNvSpPr txBox="1"/>
          <p:nvPr/>
        </p:nvSpPr>
        <p:spPr>
          <a:xfrm>
            <a:off x="357809" y="183008"/>
            <a:ext cx="6097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b="1" sz="17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비지도 모델의 데이터 다변화</a:t>
            </a:r>
            <a:r>
              <a:rPr b="1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_비듬 데이터</a:t>
            </a:r>
            <a:endParaRPr b="1" sz="17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50" name="Google Shape;550;p33"/>
          <p:cNvSpPr txBox="1"/>
          <p:nvPr/>
        </p:nvSpPr>
        <p:spPr>
          <a:xfrm>
            <a:off x="357800" y="907600"/>
            <a:ext cx="7148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sz="2400">
                <a:latin typeface="Nanum Gothic"/>
                <a:ea typeface="Nanum Gothic"/>
                <a:cs typeface="Nanum Gothic"/>
                <a:sym typeface="Nanum Gothic"/>
              </a:rPr>
              <a:t>비듬 데이터로</a:t>
            </a:r>
            <a:r>
              <a:rPr b="1" sz="2400">
                <a:latin typeface="Nanum Gothic"/>
                <a:ea typeface="Nanum Gothic"/>
                <a:cs typeface="Nanum Gothic"/>
                <a:sym typeface="Nanum Gothic"/>
              </a:rPr>
              <a:t> 비지도 이상 탐지</a:t>
            </a:r>
            <a:endParaRPr b="0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51" name="Google Shape;551;p33"/>
          <p:cNvSpPr/>
          <p:nvPr/>
        </p:nvSpPr>
        <p:spPr>
          <a:xfrm>
            <a:off x="661550" y="1467975"/>
            <a:ext cx="10162800" cy="2031300"/>
          </a:xfrm>
          <a:prstGeom prst="roundRect">
            <a:avLst>
              <a:gd fmla="val 6838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2" name="Google Shape;552;p33"/>
          <p:cNvSpPr txBox="1"/>
          <p:nvPr/>
        </p:nvSpPr>
        <p:spPr>
          <a:xfrm>
            <a:off x="5369725" y="1543675"/>
            <a:ext cx="4854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●"/>
            </a:pPr>
            <a:r>
              <a:rPr>
                <a:latin typeface="Nanum Gothic"/>
                <a:ea typeface="Nanum Gothic"/>
                <a:cs typeface="Nanum Gothic"/>
                <a:sym typeface="Nanum Gothic"/>
              </a:rPr>
              <a:t>Test 데이터(정상 150개, 이상 150개)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53" name="Google Shape;553;p33"/>
          <p:cNvSpPr txBox="1"/>
          <p:nvPr/>
        </p:nvSpPr>
        <p:spPr>
          <a:xfrm>
            <a:off x="791500" y="1543675"/>
            <a:ext cx="3864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●"/>
            </a:pPr>
            <a:r>
              <a:rPr>
                <a:latin typeface="Nanum Gothic"/>
                <a:ea typeface="Nanum Gothic"/>
                <a:cs typeface="Nanum Gothic"/>
                <a:sym typeface="Nanum Gothic"/>
              </a:rPr>
              <a:t>Train 데이터(정상 데이터 534개)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554" name="Google Shape;554;p33"/>
          <p:cNvPicPr preferRelativeResize="0"/>
          <p:nvPr/>
        </p:nvPicPr>
        <p:blipFill rotWithShape="1">
          <a:blip r:embed="rId3">
            <a:alphaModFix/>
          </a:blip>
          <a:srcRect b="0" l="12750" r="50042" t="0"/>
          <a:stretch/>
        </p:blipFill>
        <p:spPr>
          <a:xfrm>
            <a:off x="903975" y="1981579"/>
            <a:ext cx="3864599" cy="137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5" name="Google Shape;555;p33"/>
          <p:cNvPicPr preferRelativeResize="0"/>
          <p:nvPr/>
        </p:nvPicPr>
        <p:blipFill rotWithShape="1">
          <a:blip r:embed="rId4">
            <a:alphaModFix/>
          </a:blip>
          <a:srcRect b="0" l="49930" r="12392" t="0"/>
          <a:stretch/>
        </p:blipFill>
        <p:spPr>
          <a:xfrm>
            <a:off x="5386625" y="1986084"/>
            <a:ext cx="3864599" cy="13576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56" name="Google Shape;556;p33"/>
          <p:cNvGrpSpPr/>
          <p:nvPr/>
        </p:nvGrpSpPr>
        <p:grpSpPr>
          <a:xfrm>
            <a:off x="9251088" y="1778993"/>
            <a:ext cx="1439780" cy="1666621"/>
            <a:chOff x="9301775" y="3500378"/>
            <a:chExt cx="1370175" cy="1586050"/>
          </a:xfrm>
        </p:grpSpPr>
        <p:pic>
          <p:nvPicPr>
            <p:cNvPr id="557" name="Google Shape;557;p3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9301775" y="3607470"/>
              <a:ext cx="1370175" cy="145375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58" name="Google Shape;558;p33"/>
            <p:cNvSpPr txBox="1"/>
            <p:nvPr/>
          </p:nvSpPr>
          <p:spPr>
            <a:xfrm>
              <a:off x="9301782" y="4866827"/>
              <a:ext cx="946500" cy="21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1" sz="900">
                  <a:solidFill>
                    <a:schemeClr val="dk1"/>
                  </a:solidFill>
                  <a:highlight>
                    <a:schemeClr val="lt1"/>
                  </a:highlight>
                  <a:latin typeface="Nanum Gothic"/>
                  <a:ea typeface="Nanum Gothic"/>
                  <a:cs typeface="Nanum Gothic"/>
                  <a:sym typeface="Nanum Gothic"/>
                </a:rPr>
                <a:t>Anomaly</a:t>
              </a:r>
              <a:endParaRPr b="1" sz="900">
                <a:solidFill>
                  <a:schemeClr val="dk1"/>
                </a:solidFill>
                <a:highlight>
                  <a:schemeClr val="lt1"/>
                </a:highlight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  <p:sp>
          <p:nvSpPr>
            <p:cNvPr id="559" name="Google Shape;559;p33"/>
            <p:cNvSpPr txBox="1"/>
            <p:nvPr/>
          </p:nvSpPr>
          <p:spPr>
            <a:xfrm>
              <a:off x="9525703" y="3956982"/>
              <a:ext cx="946500" cy="21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1" sz="900">
                  <a:solidFill>
                    <a:schemeClr val="lt1"/>
                  </a:solidFill>
                  <a:highlight>
                    <a:srgbClr val="1F77B4"/>
                  </a:highlight>
                  <a:latin typeface="Nanum Gothic"/>
                  <a:ea typeface="Nanum Gothic"/>
                  <a:cs typeface="Nanum Gothic"/>
                  <a:sym typeface="Nanum Gothic"/>
                </a:rPr>
                <a:t>50.00%</a:t>
              </a:r>
              <a:endParaRPr b="1" sz="900">
                <a:solidFill>
                  <a:schemeClr val="lt1"/>
                </a:solidFill>
                <a:highlight>
                  <a:srgbClr val="1F77B4"/>
                </a:highlight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  <p:sp>
          <p:nvSpPr>
            <p:cNvPr id="560" name="Google Shape;560;p33"/>
            <p:cNvSpPr txBox="1"/>
            <p:nvPr/>
          </p:nvSpPr>
          <p:spPr>
            <a:xfrm>
              <a:off x="9513619" y="4528676"/>
              <a:ext cx="946500" cy="21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1" sz="900">
                  <a:solidFill>
                    <a:schemeClr val="dk1"/>
                  </a:solidFill>
                  <a:highlight>
                    <a:srgbClr val="FF7F0E"/>
                  </a:highlight>
                  <a:latin typeface="Nanum Gothic"/>
                  <a:ea typeface="Nanum Gothic"/>
                  <a:cs typeface="Nanum Gothic"/>
                  <a:sym typeface="Nanum Gothic"/>
                </a:rPr>
                <a:t>50.00</a:t>
              </a:r>
              <a:r>
                <a:rPr b="1" sz="900">
                  <a:solidFill>
                    <a:schemeClr val="dk1"/>
                  </a:solidFill>
                  <a:highlight>
                    <a:srgbClr val="FF7F0E"/>
                  </a:highlight>
                  <a:latin typeface="Nanum Gothic"/>
                  <a:ea typeface="Nanum Gothic"/>
                  <a:cs typeface="Nanum Gothic"/>
                  <a:sym typeface="Nanum Gothic"/>
                </a:rPr>
                <a:t>%</a:t>
              </a:r>
              <a:endParaRPr b="1" sz="900">
                <a:solidFill>
                  <a:schemeClr val="dk1"/>
                </a:solidFill>
                <a:highlight>
                  <a:srgbClr val="FF7F0E"/>
                </a:highlight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  <p:sp>
          <p:nvSpPr>
            <p:cNvPr id="561" name="Google Shape;561;p33"/>
            <p:cNvSpPr txBox="1"/>
            <p:nvPr/>
          </p:nvSpPr>
          <p:spPr>
            <a:xfrm>
              <a:off x="9391264" y="3500378"/>
              <a:ext cx="1218300" cy="219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1" sz="900">
                  <a:solidFill>
                    <a:schemeClr val="dk1"/>
                  </a:solidFill>
                  <a:highlight>
                    <a:schemeClr val="lt1"/>
                  </a:highlight>
                  <a:latin typeface="Nanum Gothic"/>
                  <a:ea typeface="Nanum Gothic"/>
                  <a:cs typeface="Nanum Gothic"/>
                  <a:sym typeface="Nanum Gothic"/>
                </a:rPr>
                <a:t>Label Ratio</a:t>
              </a:r>
              <a:endParaRPr b="1" sz="900">
                <a:solidFill>
                  <a:schemeClr val="dk1"/>
                </a:solidFill>
                <a:highlight>
                  <a:schemeClr val="lt1"/>
                </a:highlight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  <p:sp>
          <p:nvSpPr>
            <p:cNvPr id="562" name="Google Shape;562;p33"/>
            <p:cNvSpPr txBox="1"/>
            <p:nvPr/>
          </p:nvSpPr>
          <p:spPr>
            <a:xfrm>
              <a:off x="9685020" y="3685846"/>
              <a:ext cx="946500" cy="21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1" sz="900">
                  <a:solidFill>
                    <a:schemeClr val="dk1"/>
                  </a:solidFill>
                  <a:highlight>
                    <a:schemeClr val="lt1"/>
                  </a:highlight>
                  <a:latin typeface="Nanum Gothic"/>
                  <a:ea typeface="Nanum Gothic"/>
                  <a:cs typeface="Nanum Gothic"/>
                  <a:sym typeface="Nanum Gothic"/>
                </a:rPr>
                <a:t>Normal</a:t>
              </a:r>
              <a:endParaRPr b="1" sz="900">
                <a:solidFill>
                  <a:schemeClr val="dk1"/>
                </a:solidFill>
                <a:highlight>
                  <a:schemeClr val="lt1"/>
                </a:highlight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</p:grpSp>
      <p:sp>
        <p:nvSpPr>
          <p:cNvPr id="563" name="Google Shape;563;p33"/>
          <p:cNvSpPr/>
          <p:nvPr/>
        </p:nvSpPr>
        <p:spPr>
          <a:xfrm>
            <a:off x="4096825" y="3650975"/>
            <a:ext cx="7330200" cy="2836800"/>
          </a:xfrm>
          <a:prstGeom prst="homePlate">
            <a:avLst>
              <a:gd fmla="val 1231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4" name="Google Shape;564;p33"/>
          <p:cNvSpPr/>
          <p:nvPr/>
        </p:nvSpPr>
        <p:spPr>
          <a:xfrm>
            <a:off x="1002975" y="3650975"/>
            <a:ext cx="3798000" cy="2836800"/>
          </a:xfrm>
          <a:prstGeom prst="homePlate">
            <a:avLst>
              <a:gd fmla="val 1231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5" name="Google Shape;565;p33"/>
          <p:cNvSpPr/>
          <p:nvPr/>
        </p:nvSpPr>
        <p:spPr>
          <a:xfrm>
            <a:off x="642025" y="3650975"/>
            <a:ext cx="4014000" cy="2836800"/>
          </a:xfrm>
          <a:prstGeom prst="homePlate">
            <a:avLst>
              <a:gd fmla="val 1231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6" name="Google Shape;566;p33"/>
          <p:cNvSpPr txBox="1"/>
          <p:nvPr/>
        </p:nvSpPr>
        <p:spPr>
          <a:xfrm>
            <a:off x="784025" y="3770550"/>
            <a:ext cx="3740700" cy="6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anum Gothic"/>
              <a:buChar char="●"/>
            </a:pPr>
            <a:r>
              <a:rPr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Gaussian 분포를 이용한 noise 처리</a:t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anum Gothic"/>
              <a:buChar char="●"/>
            </a:pPr>
            <a:r>
              <a:rPr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Grayscale로 변환 후 이미지 이진화</a:t>
            </a:r>
            <a:endParaRPr b="1" i="0" sz="1400" u="none" cap="none" strike="no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67" name="Google Shape;567;p33"/>
          <p:cNvSpPr txBox="1"/>
          <p:nvPr/>
        </p:nvSpPr>
        <p:spPr>
          <a:xfrm>
            <a:off x="4613625" y="3770550"/>
            <a:ext cx="3274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anum Gothic"/>
              <a:buChar char="●"/>
            </a:pPr>
            <a:r>
              <a:rPr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결과</a:t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68" name="Google Shape;568;p33"/>
          <p:cNvSpPr txBox="1"/>
          <p:nvPr/>
        </p:nvSpPr>
        <p:spPr>
          <a:xfrm>
            <a:off x="884475" y="5878325"/>
            <a:ext cx="3274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anum Gothic"/>
              <a:buChar char="●"/>
            </a:pPr>
            <a:r>
              <a:rPr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One class SVM 모델로 학습</a:t>
            </a:r>
            <a:endParaRPr b="1" i="0" sz="1400" u="none" cap="none" strike="no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69" name="Google Shape;569;p33"/>
          <p:cNvSpPr/>
          <p:nvPr/>
        </p:nvSpPr>
        <p:spPr>
          <a:xfrm>
            <a:off x="4901900" y="4159625"/>
            <a:ext cx="2994600" cy="1112400"/>
          </a:xfrm>
          <a:prstGeom prst="roundRect">
            <a:avLst>
              <a:gd fmla="val 12252" name="adj"/>
            </a:avLst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##### 최종 예측 결과 평가 점수 #####</a:t>
            </a:r>
            <a:endParaRPr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2952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Char char="●"/>
            </a:pPr>
            <a:r>
              <a:rPr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Accuracy : 0.5533</a:t>
            </a:r>
            <a:endParaRPr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2952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Char char="●"/>
            </a:pPr>
            <a:r>
              <a:rPr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Recall : 0.6538</a:t>
            </a:r>
            <a:endParaRPr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2952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Char char="●"/>
            </a:pPr>
            <a:r>
              <a:rPr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F1 점수 : 0.3366</a:t>
            </a:r>
            <a:endParaRPr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2952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Char char="●"/>
            </a:pPr>
            <a:r>
              <a:rPr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Precision : 0.2267</a:t>
            </a:r>
            <a:endParaRPr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570" name="Google Shape;570;p33"/>
          <p:cNvCxnSpPr/>
          <p:nvPr/>
        </p:nvCxnSpPr>
        <p:spPr>
          <a:xfrm flipH="1" rot="10800000">
            <a:off x="43966" y="6621350"/>
            <a:ext cx="11981100" cy="6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71" name="Google Shape;571;p33"/>
          <p:cNvSpPr/>
          <p:nvPr/>
        </p:nvSpPr>
        <p:spPr>
          <a:xfrm>
            <a:off x="1267900" y="6413600"/>
            <a:ext cx="2242200" cy="4161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이상 탐지</a:t>
            </a:r>
            <a:endParaRPr b="0" i="0" sz="1400" u="none" cap="none" strike="noStrike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72" name="Google Shape;572;p33"/>
          <p:cNvSpPr/>
          <p:nvPr/>
        </p:nvSpPr>
        <p:spPr>
          <a:xfrm>
            <a:off x="6814900" y="6413600"/>
            <a:ext cx="2242200" cy="4161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결과</a:t>
            </a:r>
            <a:endParaRPr b="0" i="0" sz="1400" u="none" cap="none" strike="noStrike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573" name="Google Shape;573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49742" y="4518175"/>
            <a:ext cx="1638786" cy="124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4" name="Google Shape;574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759075" y="4518175"/>
            <a:ext cx="1638786" cy="12434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75" name="Google Shape;575;p33"/>
          <p:cNvGrpSpPr/>
          <p:nvPr/>
        </p:nvGrpSpPr>
        <p:grpSpPr>
          <a:xfrm>
            <a:off x="7988980" y="3702375"/>
            <a:ext cx="3090528" cy="2595340"/>
            <a:chOff x="9126486" y="4685850"/>
            <a:chExt cx="2610464" cy="2200000"/>
          </a:xfrm>
        </p:grpSpPr>
        <p:pic>
          <p:nvPicPr>
            <p:cNvPr id="576" name="Google Shape;576;p33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9126486" y="4685850"/>
              <a:ext cx="2610464" cy="2200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</p:pic>
        <p:grpSp>
          <p:nvGrpSpPr>
            <p:cNvPr id="577" name="Google Shape;577;p33"/>
            <p:cNvGrpSpPr/>
            <p:nvPr/>
          </p:nvGrpSpPr>
          <p:grpSpPr>
            <a:xfrm>
              <a:off x="9495830" y="5150163"/>
              <a:ext cx="1630459" cy="1193194"/>
              <a:chOff x="8493089" y="4375639"/>
              <a:chExt cx="1630459" cy="1193194"/>
            </a:xfrm>
          </p:grpSpPr>
          <p:sp>
            <p:nvSpPr>
              <p:cNvPr id="578" name="Google Shape;578;p33"/>
              <p:cNvSpPr txBox="1"/>
              <p:nvPr/>
            </p:nvSpPr>
            <p:spPr>
              <a:xfrm>
                <a:off x="8493089" y="4375639"/>
                <a:ext cx="588900" cy="234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b="1" sz="1200">
                    <a:solidFill>
                      <a:schemeClr val="lt1"/>
                    </a:solidFill>
                    <a:highlight>
                      <a:srgbClr val="08306B"/>
                    </a:highlight>
                    <a:latin typeface="Nanum Gothic"/>
                    <a:ea typeface="Nanum Gothic"/>
                    <a:cs typeface="Nanum Gothic"/>
                    <a:sym typeface="Nanum Gothic"/>
                  </a:rPr>
                  <a:t>132</a:t>
                </a:r>
                <a:endParaRPr b="0" i="0" sz="1400" u="none" cap="none" strike="noStrike">
                  <a:solidFill>
                    <a:schemeClr val="lt1"/>
                  </a:solidFill>
                  <a:highlight>
                    <a:srgbClr val="08306B"/>
                  </a:highlight>
                  <a:latin typeface="Nanum Gothic"/>
                  <a:ea typeface="Nanum Gothic"/>
                  <a:cs typeface="Nanum Gothic"/>
                  <a:sym typeface="Nanum Gothic"/>
                </a:endParaRPr>
              </a:p>
            </p:txBody>
          </p:sp>
          <p:sp>
            <p:nvSpPr>
              <p:cNvPr id="579" name="Google Shape;579;p33"/>
              <p:cNvSpPr txBox="1"/>
              <p:nvPr/>
            </p:nvSpPr>
            <p:spPr>
              <a:xfrm>
                <a:off x="9523041" y="4375639"/>
                <a:ext cx="588900" cy="234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b="1" sz="1200">
                    <a:solidFill>
                      <a:schemeClr val="dk1"/>
                    </a:solidFill>
                    <a:highlight>
                      <a:srgbClr val="F7FBFF"/>
                    </a:highlight>
                    <a:latin typeface="Nanum Gothic"/>
                    <a:ea typeface="Nanum Gothic"/>
                    <a:cs typeface="Nanum Gothic"/>
                    <a:sym typeface="Nanum Gothic"/>
                  </a:rPr>
                  <a:t>18</a:t>
                </a:r>
                <a:endParaRPr b="0" i="0" sz="1400" u="none" cap="none" strike="noStrike">
                  <a:solidFill>
                    <a:srgbClr val="000000"/>
                  </a:solidFill>
                  <a:highlight>
                    <a:srgbClr val="F7FBFF"/>
                  </a:highlight>
                  <a:latin typeface="Nanum Gothic"/>
                  <a:ea typeface="Nanum Gothic"/>
                  <a:cs typeface="Nanum Gothic"/>
                  <a:sym typeface="Nanum Gothic"/>
                </a:endParaRPr>
              </a:p>
            </p:txBody>
          </p:sp>
          <p:sp>
            <p:nvSpPr>
              <p:cNvPr id="580" name="Google Shape;580;p33"/>
              <p:cNvSpPr txBox="1"/>
              <p:nvPr/>
            </p:nvSpPr>
            <p:spPr>
              <a:xfrm>
                <a:off x="8501651" y="5330877"/>
                <a:ext cx="588900" cy="234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b="1" sz="1200">
                    <a:solidFill>
                      <a:schemeClr val="lt1"/>
                    </a:solidFill>
                    <a:highlight>
                      <a:srgbClr val="0A549E"/>
                    </a:highlight>
                    <a:latin typeface="Nanum Gothic"/>
                    <a:ea typeface="Nanum Gothic"/>
                    <a:cs typeface="Nanum Gothic"/>
                    <a:sym typeface="Nanum Gothic"/>
                  </a:rPr>
                  <a:t>116</a:t>
                </a:r>
                <a:endParaRPr b="0" i="0" sz="1400" u="none" cap="none" strike="noStrike">
                  <a:solidFill>
                    <a:schemeClr val="lt1"/>
                  </a:solidFill>
                  <a:highlight>
                    <a:srgbClr val="0A549E"/>
                  </a:highlight>
                  <a:latin typeface="Nanum Gothic"/>
                  <a:ea typeface="Nanum Gothic"/>
                  <a:cs typeface="Nanum Gothic"/>
                  <a:sym typeface="Nanum Gothic"/>
                </a:endParaRPr>
              </a:p>
            </p:txBody>
          </p:sp>
          <p:sp>
            <p:nvSpPr>
              <p:cNvPr id="581" name="Google Shape;581;p33"/>
              <p:cNvSpPr txBox="1"/>
              <p:nvPr/>
            </p:nvSpPr>
            <p:spPr>
              <a:xfrm>
                <a:off x="9534647" y="5333932"/>
                <a:ext cx="588900" cy="234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b="1" sz="1200">
                    <a:solidFill>
                      <a:schemeClr val="dk1"/>
                    </a:solidFill>
                    <a:highlight>
                      <a:srgbClr val="DCE9F6"/>
                    </a:highlight>
                    <a:latin typeface="Nanum Gothic"/>
                    <a:ea typeface="Nanum Gothic"/>
                    <a:cs typeface="Nanum Gothic"/>
                    <a:sym typeface="Nanum Gothic"/>
                  </a:rPr>
                  <a:t>34</a:t>
                </a:r>
                <a:endParaRPr b="0" i="0" sz="1400" u="none" cap="none" strike="noStrike">
                  <a:solidFill>
                    <a:schemeClr val="dk1"/>
                  </a:solidFill>
                  <a:highlight>
                    <a:srgbClr val="DCE9F6"/>
                  </a:highlight>
                  <a:latin typeface="Nanum Gothic"/>
                  <a:ea typeface="Nanum Gothic"/>
                  <a:cs typeface="Nanum Gothic"/>
                  <a:sym typeface="Nanum Gothic"/>
                </a:endParaRPr>
              </a:p>
            </p:txBody>
          </p:sp>
        </p:grpSp>
      </p:grpSp>
      <p:pic>
        <p:nvPicPr>
          <p:cNvPr id="582" name="Google Shape;582;p33"/>
          <p:cNvPicPr preferRelativeResize="0"/>
          <p:nvPr/>
        </p:nvPicPr>
        <p:blipFill rotWithShape="1">
          <a:blip r:embed="rId9">
            <a:alphaModFix/>
          </a:blip>
          <a:srcRect b="93167" l="0" r="0" t="0"/>
          <a:stretch/>
        </p:blipFill>
        <p:spPr>
          <a:xfrm>
            <a:off x="0" y="0"/>
            <a:ext cx="12192000" cy="159737"/>
          </a:xfrm>
          <a:prstGeom prst="rect">
            <a:avLst/>
          </a:prstGeom>
          <a:noFill/>
          <a:ln>
            <a:noFill/>
          </a:ln>
        </p:spPr>
      </p:pic>
      <p:sp>
        <p:nvSpPr>
          <p:cNvPr id="583" name="Google Shape;583;p33"/>
          <p:cNvSpPr/>
          <p:nvPr/>
        </p:nvSpPr>
        <p:spPr>
          <a:xfrm>
            <a:off x="11695677" y="2750165"/>
            <a:ext cx="496200" cy="4962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C6C6C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r>
              <a: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2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4" name="Google Shape;584;p33"/>
          <p:cNvSpPr/>
          <p:nvPr/>
        </p:nvSpPr>
        <p:spPr>
          <a:xfrm>
            <a:off x="11695677" y="3246489"/>
            <a:ext cx="496200" cy="496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C6C6C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9191"/>
              </a:buClr>
              <a:buSzPts val="1200"/>
              <a:buFont typeface="Arial"/>
              <a:buNone/>
            </a:pPr>
            <a:r>
              <a:rPr b="0" i="0" sz="1200" u="none" cap="none" strike="noStrike">
                <a:solidFill>
                  <a:srgbClr val="91919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1200" u="none" cap="none" strike="noStrike">
              <a:solidFill>
                <a:srgbClr val="91919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5" name="Google Shape;585;p33"/>
          <p:cNvSpPr/>
          <p:nvPr/>
        </p:nvSpPr>
        <p:spPr>
          <a:xfrm>
            <a:off x="11695677" y="3742813"/>
            <a:ext cx="496200" cy="496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C6C6C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9191"/>
              </a:buClr>
              <a:buSzPts val="1200"/>
              <a:buFont typeface="Arial"/>
              <a:buNone/>
            </a:pPr>
            <a:r>
              <a:rPr b="0" i="0" sz="1200" u="none" cap="none" strike="noStrike">
                <a:solidFill>
                  <a:srgbClr val="91919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0" i="0" sz="1200" u="none" cap="none" strike="noStrike">
              <a:solidFill>
                <a:srgbClr val="91919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6" name="Google Shape;586;p33"/>
          <p:cNvSpPr/>
          <p:nvPr/>
        </p:nvSpPr>
        <p:spPr>
          <a:xfrm>
            <a:off x="11695677" y="4239137"/>
            <a:ext cx="496200" cy="496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C6C6C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9191"/>
              </a:buClr>
              <a:buSzPts val="1200"/>
              <a:buFont typeface="Arial"/>
              <a:buNone/>
            </a:pPr>
            <a:r>
              <a:rPr b="0" i="0" sz="1200" u="none" cap="none" strike="noStrike">
                <a:solidFill>
                  <a:srgbClr val="91919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b="0" i="0" sz="1200" u="none" cap="none" strike="noStrike">
              <a:solidFill>
                <a:srgbClr val="91919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7" name="Google Shape;587;p33"/>
          <p:cNvSpPr/>
          <p:nvPr/>
        </p:nvSpPr>
        <p:spPr>
          <a:xfrm>
            <a:off x="11695677" y="3742865"/>
            <a:ext cx="496200" cy="4962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C6C6C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8" name="Google Shape;588;p33"/>
          <p:cNvSpPr/>
          <p:nvPr/>
        </p:nvSpPr>
        <p:spPr>
          <a:xfrm>
            <a:off x="11695677" y="2750164"/>
            <a:ext cx="496200" cy="496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C6C6C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sz="1200" u="none" cap="none" strike="noStrike">
                <a:solidFill>
                  <a:srgbClr val="91919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200" u="none" cap="none" strike="noStrike">
              <a:solidFill>
                <a:srgbClr val="91919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9" name="Google Shape;589;p33"/>
          <p:cNvSpPr/>
          <p:nvPr/>
        </p:nvSpPr>
        <p:spPr>
          <a:xfrm>
            <a:off x="11695677" y="3246513"/>
            <a:ext cx="496200" cy="496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C6C6C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sz="1200" u="none" cap="none" strike="noStrike">
                <a:solidFill>
                  <a:srgbClr val="91919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1200" u="none" cap="none" strike="noStrike">
              <a:solidFill>
                <a:srgbClr val="91919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0" name="Google Shape;590;p33"/>
          <p:cNvSpPr/>
          <p:nvPr/>
        </p:nvSpPr>
        <p:spPr>
          <a:xfrm>
            <a:off x="11695677" y="4239137"/>
            <a:ext cx="496200" cy="496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C6C6C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sz="1200" u="none" cap="none" strike="noStrike">
                <a:solidFill>
                  <a:srgbClr val="91919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b="0" i="0" sz="1200" u="none" cap="none" strike="noStrike">
              <a:solidFill>
                <a:srgbClr val="91919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1" name="Google Shape;591;p33"/>
          <p:cNvSpPr/>
          <p:nvPr/>
        </p:nvSpPr>
        <p:spPr>
          <a:xfrm>
            <a:off x="11695677" y="4696337"/>
            <a:ext cx="496200" cy="496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C6C6C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sz="1200" u="none" cap="none" strike="noStrike">
                <a:solidFill>
                  <a:srgbClr val="919191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b="0" i="0" sz="1200" u="none" cap="none" strike="noStrike">
              <a:solidFill>
                <a:srgbClr val="91919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2" name="Google Shape;592;p33"/>
          <p:cNvSpPr/>
          <p:nvPr/>
        </p:nvSpPr>
        <p:spPr>
          <a:xfrm>
            <a:off x="11695677" y="4696337"/>
            <a:ext cx="496200" cy="496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C6C6C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sz="1200" u="none" cap="none" strike="noStrike">
                <a:solidFill>
                  <a:srgbClr val="919191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b="0" i="0" sz="1200" u="none" cap="none" strike="noStrike">
              <a:solidFill>
                <a:srgbClr val="91919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34"/>
          <p:cNvSpPr/>
          <p:nvPr/>
        </p:nvSpPr>
        <p:spPr>
          <a:xfrm>
            <a:off x="0" y="0"/>
            <a:ext cx="12192000" cy="627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8" name="Google Shape;598;p34"/>
          <p:cNvSpPr txBox="1"/>
          <p:nvPr/>
        </p:nvSpPr>
        <p:spPr>
          <a:xfrm>
            <a:off x="357809" y="183008"/>
            <a:ext cx="6097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sz="17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비지도 모델의 데이터 다변화</a:t>
            </a:r>
            <a:r>
              <a:rPr b="1" i="0" sz="1400" u="none" cap="none" strike="noStrike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_</a:t>
            </a:r>
            <a:r>
              <a:rPr b="1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외벽 균열 데이터</a:t>
            </a:r>
            <a:endParaRPr b="1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99" name="Google Shape;599;p34"/>
          <p:cNvSpPr txBox="1"/>
          <p:nvPr/>
        </p:nvSpPr>
        <p:spPr>
          <a:xfrm>
            <a:off x="357800" y="907600"/>
            <a:ext cx="7148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sz="2400">
                <a:latin typeface="Nanum Gothic"/>
                <a:ea typeface="Nanum Gothic"/>
                <a:cs typeface="Nanum Gothic"/>
                <a:sym typeface="Nanum Gothic"/>
              </a:rPr>
              <a:t>외벽 균열 데이터로 비지도 이상</a:t>
            </a:r>
            <a:r>
              <a:rPr b="1" sz="2400">
                <a:latin typeface="Nanum Gothic"/>
                <a:ea typeface="Nanum Gothic"/>
                <a:cs typeface="Nanum Gothic"/>
                <a:sym typeface="Nanum Gothic"/>
              </a:rPr>
              <a:t> 탐지</a:t>
            </a:r>
            <a:endParaRPr b="0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00" name="Google Shape;600;p34"/>
          <p:cNvSpPr/>
          <p:nvPr/>
        </p:nvSpPr>
        <p:spPr>
          <a:xfrm>
            <a:off x="661550" y="1467975"/>
            <a:ext cx="10162800" cy="2031300"/>
          </a:xfrm>
          <a:prstGeom prst="roundRect">
            <a:avLst>
              <a:gd fmla="val 6838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1" name="Google Shape;601;p34"/>
          <p:cNvSpPr txBox="1"/>
          <p:nvPr/>
        </p:nvSpPr>
        <p:spPr>
          <a:xfrm>
            <a:off x="791500" y="1543675"/>
            <a:ext cx="3864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●"/>
            </a:pPr>
            <a:r>
              <a:rPr>
                <a:latin typeface="Nanum Gothic"/>
                <a:ea typeface="Nanum Gothic"/>
                <a:cs typeface="Nanum Gothic"/>
                <a:sym typeface="Nanum Gothic"/>
              </a:rPr>
              <a:t>Train 데이터(Negative 데이터 500개)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02" name="Google Shape;602;p34"/>
          <p:cNvSpPr/>
          <p:nvPr/>
        </p:nvSpPr>
        <p:spPr>
          <a:xfrm>
            <a:off x="4096825" y="3650975"/>
            <a:ext cx="7330200" cy="2836800"/>
          </a:xfrm>
          <a:prstGeom prst="homePlate">
            <a:avLst>
              <a:gd fmla="val 1231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3" name="Google Shape;603;p34"/>
          <p:cNvSpPr/>
          <p:nvPr/>
        </p:nvSpPr>
        <p:spPr>
          <a:xfrm>
            <a:off x="1002975" y="3650975"/>
            <a:ext cx="3798000" cy="2836800"/>
          </a:xfrm>
          <a:prstGeom prst="homePlate">
            <a:avLst>
              <a:gd fmla="val 1231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4" name="Google Shape;604;p34"/>
          <p:cNvSpPr/>
          <p:nvPr/>
        </p:nvSpPr>
        <p:spPr>
          <a:xfrm>
            <a:off x="642025" y="3650975"/>
            <a:ext cx="4014000" cy="2836800"/>
          </a:xfrm>
          <a:prstGeom prst="homePlate">
            <a:avLst>
              <a:gd fmla="val 1231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5" name="Google Shape;605;p34"/>
          <p:cNvSpPr txBox="1"/>
          <p:nvPr/>
        </p:nvSpPr>
        <p:spPr>
          <a:xfrm>
            <a:off x="784025" y="3770550"/>
            <a:ext cx="3740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anum Gothic"/>
              <a:buChar char="●"/>
            </a:pPr>
            <a:r>
              <a:rPr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Grayscale로 변환 후 이미지 이진화</a:t>
            </a:r>
            <a:endParaRPr b="1" i="0" sz="1400" u="none" cap="none" strike="no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06" name="Google Shape;606;p34"/>
          <p:cNvSpPr txBox="1"/>
          <p:nvPr/>
        </p:nvSpPr>
        <p:spPr>
          <a:xfrm>
            <a:off x="4613625" y="3770550"/>
            <a:ext cx="3274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anum Gothic"/>
              <a:buChar char="●"/>
            </a:pPr>
            <a:r>
              <a:rPr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결과</a:t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07" name="Google Shape;607;p34"/>
          <p:cNvSpPr/>
          <p:nvPr/>
        </p:nvSpPr>
        <p:spPr>
          <a:xfrm>
            <a:off x="11695677" y="2750165"/>
            <a:ext cx="496200" cy="4962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C6C6C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r>
              <a: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2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8" name="Google Shape;608;p34"/>
          <p:cNvSpPr/>
          <p:nvPr/>
        </p:nvSpPr>
        <p:spPr>
          <a:xfrm>
            <a:off x="11695677" y="3246489"/>
            <a:ext cx="496200" cy="496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C6C6C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9191"/>
              </a:buClr>
              <a:buSzPts val="1200"/>
              <a:buFont typeface="Arial"/>
              <a:buNone/>
            </a:pPr>
            <a:r>
              <a:rPr b="0" i="0" sz="1200" u="none" cap="none" strike="noStrike">
                <a:solidFill>
                  <a:srgbClr val="91919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1200" u="none" cap="none" strike="noStrike">
              <a:solidFill>
                <a:srgbClr val="91919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9" name="Google Shape;609;p34"/>
          <p:cNvSpPr/>
          <p:nvPr/>
        </p:nvSpPr>
        <p:spPr>
          <a:xfrm>
            <a:off x="11695677" y="3742813"/>
            <a:ext cx="496200" cy="496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C6C6C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9191"/>
              </a:buClr>
              <a:buSzPts val="1200"/>
              <a:buFont typeface="Arial"/>
              <a:buNone/>
            </a:pPr>
            <a:r>
              <a:rPr b="0" i="0" sz="1200" u="none" cap="none" strike="noStrike">
                <a:solidFill>
                  <a:srgbClr val="91919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0" i="0" sz="1200" u="none" cap="none" strike="noStrike">
              <a:solidFill>
                <a:srgbClr val="91919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0" name="Google Shape;610;p34"/>
          <p:cNvSpPr/>
          <p:nvPr/>
        </p:nvSpPr>
        <p:spPr>
          <a:xfrm>
            <a:off x="11695677" y="4239137"/>
            <a:ext cx="496200" cy="496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C6C6C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9191"/>
              </a:buClr>
              <a:buSzPts val="1200"/>
              <a:buFont typeface="Arial"/>
              <a:buNone/>
            </a:pPr>
            <a:r>
              <a:rPr b="0" i="0" sz="1200" u="none" cap="none" strike="noStrike">
                <a:solidFill>
                  <a:srgbClr val="91919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b="0" i="0" sz="1200" u="none" cap="none" strike="noStrike">
              <a:solidFill>
                <a:srgbClr val="91919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1" name="Google Shape;611;p34"/>
          <p:cNvSpPr/>
          <p:nvPr/>
        </p:nvSpPr>
        <p:spPr>
          <a:xfrm>
            <a:off x="11695677" y="3742865"/>
            <a:ext cx="496200" cy="4962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C6C6C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2" name="Google Shape;612;p34"/>
          <p:cNvSpPr/>
          <p:nvPr/>
        </p:nvSpPr>
        <p:spPr>
          <a:xfrm>
            <a:off x="11695677" y="2750164"/>
            <a:ext cx="496200" cy="496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C6C6C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sz="1200" u="none" cap="none" strike="noStrike">
                <a:solidFill>
                  <a:srgbClr val="91919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200" u="none" cap="none" strike="noStrike">
              <a:solidFill>
                <a:srgbClr val="91919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3" name="Google Shape;613;p34"/>
          <p:cNvSpPr/>
          <p:nvPr/>
        </p:nvSpPr>
        <p:spPr>
          <a:xfrm>
            <a:off x="11695677" y="3246513"/>
            <a:ext cx="496200" cy="496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C6C6C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sz="1200" u="none" cap="none" strike="noStrike">
                <a:solidFill>
                  <a:srgbClr val="91919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1200" u="none" cap="none" strike="noStrike">
              <a:solidFill>
                <a:srgbClr val="91919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4" name="Google Shape;614;p34"/>
          <p:cNvSpPr/>
          <p:nvPr/>
        </p:nvSpPr>
        <p:spPr>
          <a:xfrm>
            <a:off x="11695677" y="4239137"/>
            <a:ext cx="496200" cy="496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C6C6C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sz="1200" u="none" cap="none" strike="noStrike">
                <a:solidFill>
                  <a:srgbClr val="91919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b="0" i="0" sz="1200" u="none" cap="none" strike="noStrike">
              <a:solidFill>
                <a:srgbClr val="91919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5" name="Google Shape;615;p34"/>
          <p:cNvSpPr/>
          <p:nvPr/>
        </p:nvSpPr>
        <p:spPr>
          <a:xfrm>
            <a:off x="11695677" y="4696337"/>
            <a:ext cx="496200" cy="496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C6C6C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sz="1200" u="none" cap="none" strike="noStrike">
                <a:solidFill>
                  <a:srgbClr val="919191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b="0" i="0" sz="1200" u="none" cap="none" strike="noStrike">
              <a:solidFill>
                <a:srgbClr val="91919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6" name="Google Shape;616;p34"/>
          <p:cNvSpPr/>
          <p:nvPr/>
        </p:nvSpPr>
        <p:spPr>
          <a:xfrm>
            <a:off x="11695677" y="4696337"/>
            <a:ext cx="496200" cy="496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C6C6C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sz="1200" u="none" cap="none" strike="noStrike">
                <a:solidFill>
                  <a:srgbClr val="919191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b="0" i="0" sz="1200" u="none" cap="none" strike="noStrike">
              <a:solidFill>
                <a:srgbClr val="91919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7" name="Google Shape;617;p34"/>
          <p:cNvSpPr txBox="1"/>
          <p:nvPr/>
        </p:nvSpPr>
        <p:spPr>
          <a:xfrm>
            <a:off x="884475" y="5878325"/>
            <a:ext cx="3274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anum Gothic"/>
              <a:buChar char="●"/>
            </a:pPr>
            <a:r>
              <a:rPr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One class SVM 모델로 학습</a:t>
            </a:r>
            <a:endParaRPr b="1" i="0" sz="1400" u="none" cap="none" strike="no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18" name="Google Shape;618;p34"/>
          <p:cNvSpPr/>
          <p:nvPr/>
        </p:nvSpPr>
        <p:spPr>
          <a:xfrm>
            <a:off x="4901900" y="4159625"/>
            <a:ext cx="2994600" cy="1112400"/>
          </a:xfrm>
          <a:prstGeom prst="roundRect">
            <a:avLst>
              <a:gd fmla="val 12252" name="adj"/>
            </a:avLst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##### 최종 예측 결과 평가 점수 #####</a:t>
            </a:r>
            <a:endParaRPr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2952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Char char="●"/>
            </a:pPr>
            <a:r>
              <a:rPr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Accuracy </a:t>
            </a:r>
            <a:r>
              <a:rPr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: 0.9467</a:t>
            </a:r>
            <a:endParaRPr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2952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Char char="●"/>
            </a:pPr>
            <a:r>
              <a:rPr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Recall </a:t>
            </a:r>
            <a:r>
              <a:rPr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: 0.9733</a:t>
            </a:r>
            <a:endParaRPr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2952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Char char="●"/>
            </a:pPr>
            <a:r>
              <a:rPr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F1 점수 : 0.9481</a:t>
            </a:r>
            <a:endParaRPr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2952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Char char="●"/>
            </a:pPr>
            <a:r>
              <a:rPr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Precision </a:t>
            </a:r>
            <a:r>
              <a:rPr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: 0.9241</a:t>
            </a:r>
            <a:endParaRPr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619" name="Google Shape;619;p34"/>
          <p:cNvCxnSpPr/>
          <p:nvPr/>
        </p:nvCxnSpPr>
        <p:spPr>
          <a:xfrm flipH="1" rot="10800000">
            <a:off x="43966" y="6621350"/>
            <a:ext cx="11981100" cy="6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20" name="Google Shape;620;p34"/>
          <p:cNvSpPr/>
          <p:nvPr/>
        </p:nvSpPr>
        <p:spPr>
          <a:xfrm>
            <a:off x="1267900" y="6413600"/>
            <a:ext cx="2242200" cy="4161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이상 탐지</a:t>
            </a:r>
            <a:endParaRPr b="0" i="0" sz="1400" u="none" cap="none" strike="noStrike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21" name="Google Shape;621;p34"/>
          <p:cNvSpPr/>
          <p:nvPr/>
        </p:nvSpPr>
        <p:spPr>
          <a:xfrm>
            <a:off x="6814900" y="6413600"/>
            <a:ext cx="2242200" cy="4161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결과</a:t>
            </a:r>
            <a:endParaRPr b="0" i="0" sz="1400" u="none" cap="none" strike="noStrike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622" name="Google Shape;622;p34"/>
          <p:cNvPicPr preferRelativeResize="0"/>
          <p:nvPr/>
        </p:nvPicPr>
        <p:blipFill rotWithShape="1">
          <a:blip r:embed="rId3">
            <a:alphaModFix/>
          </a:blip>
          <a:srcRect b="0" l="0" r="61962" t="0"/>
          <a:stretch/>
        </p:blipFill>
        <p:spPr>
          <a:xfrm>
            <a:off x="861250" y="1859275"/>
            <a:ext cx="4013999" cy="1421300"/>
          </a:xfrm>
          <a:prstGeom prst="rect">
            <a:avLst/>
          </a:prstGeom>
          <a:noFill/>
          <a:ln>
            <a:noFill/>
          </a:ln>
        </p:spPr>
      </p:pic>
      <p:sp>
        <p:nvSpPr>
          <p:cNvPr id="623" name="Google Shape;623;p34"/>
          <p:cNvSpPr txBox="1"/>
          <p:nvPr/>
        </p:nvSpPr>
        <p:spPr>
          <a:xfrm>
            <a:off x="5369725" y="1543675"/>
            <a:ext cx="4854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●"/>
            </a:pPr>
            <a:r>
              <a:rPr>
                <a:latin typeface="Nanum Gothic"/>
                <a:ea typeface="Nanum Gothic"/>
                <a:cs typeface="Nanum Gothic"/>
                <a:sym typeface="Nanum Gothic"/>
              </a:rPr>
              <a:t>Test</a:t>
            </a:r>
            <a:r>
              <a:rPr>
                <a:latin typeface="Nanum Gothic"/>
                <a:ea typeface="Nanum Gothic"/>
                <a:cs typeface="Nanum Gothic"/>
                <a:sym typeface="Nanum Gothic"/>
              </a:rPr>
              <a:t> 데이터(Negative 150개, Positive 150개)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624" name="Google Shape;624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28704" y="1912245"/>
            <a:ext cx="3798000" cy="136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Google Shape;625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79353" y="4190007"/>
            <a:ext cx="1571589" cy="1576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6" name="Google Shape;626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05670" y="4189966"/>
            <a:ext cx="1583017" cy="157674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27" name="Google Shape;627;p34"/>
          <p:cNvGrpSpPr/>
          <p:nvPr/>
        </p:nvGrpSpPr>
        <p:grpSpPr>
          <a:xfrm>
            <a:off x="7959711" y="3703105"/>
            <a:ext cx="3158381" cy="2652275"/>
            <a:chOff x="7923245" y="3723815"/>
            <a:chExt cx="3158381" cy="2652275"/>
          </a:xfrm>
        </p:grpSpPr>
        <p:pic>
          <p:nvPicPr>
            <p:cNvPr id="628" name="Google Shape;628;p34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7923245" y="3723815"/>
              <a:ext cx="3158381" cy="26522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29" name="Google Shape;629;p34"/>
            <p:cNvSpPr txBox="1"/>
            <p:nvPr/>
          </p:nvSpPr>
          <p:spPr>
            <a:xfrm>
              <a:off x="8464089" y="4287606"/>
              <a:ext cx="5889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1" sz="1200">
                  <a:solidFill>
                    <a:schemeClr val="lt1"/>
                  </a:solidFill>
                  <a:highlight>
                    <a:srgbClr val="083E81"/>
                  </a:highlight>
                  <a:latin typeface="Nanum Gothic"/>
                  <a:ea typeface="Nanum Gothic"/>
                  <a:cs typeface="Nanum Gothic"/>
                  <a:sym typeface="Nanum Gothic"/>
                </a:rPr>
                <a:t>138</a:t>
              </a:r>
              <a:endParaRPr b="0" i="0" sz="1400" u="none" cap="none" strike="noStrike">
                <a:solidFill>
                  <a:schemeClr val="lt1"/>
                </a:solidFill>
                <a:highlight>
                  <a:srgbClr val="083E81"/>
                </a:highlight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  <p:sp>
          <p:nvSpPr>
            <p:cNvPr id="630" name="Google Shape;630;p34"/>
            <p:cNvSpPr txBox="1"/>
            <p:nvPr/>
          </p:nvSpPr>
          <p:spPr>
            <a:xfrm>
              <a:off x="9668274" y="4287606"/>
              <a:ext cx="5889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1" sz="1200">
                  <a:solidFill>
                    <a:schemeClr val="dk1"/>
                  </a:solidFill>
                  <a:highlight>
                    <a:srgbClr val="ECF4FB"/>
                  </a:highlight>
                  <a:latin typeface="Nanum Gothic"/>
                  <a:ea typeface="Nanum Gothic"/>
                  <a:cs typeface="Nanum Gothic"/>
                  <a:sym typeface="Nanum Gothic"/>
                </a:rPr>
                <a:t>12</a:t>
              </a:r>
              <a:endParaRPr b="0" i="0" sz="1400" u="none" cap="none" strike="noStrike">
                <a:solidFill>
                  <a:srgbClr val="000000"/>
                </a:solidFill>
                <a:highlight>
                  <a:srgbClr val="ECF4FB"/>
                </a:highlight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  <p:sp>
          <p:nvSpPr>
            <p:cNvPr id="631" name="Google Shape;631;p34"/>
            <p:cNvSpPr txBox="1"/>
            <p:nvPr/>
          </p:nvSpPr>
          <p:spPr>
            <a:xfrm>
              <a:off x="8470715" y="5425646"/>
              <a:ext cx="5889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1" sz="1200">
                  <a:solidFill>
                    <a:schemeClr val="dk1"/>
                  </a:solidFill>
                  <a:highlight>
                    <a:srgbClr val="F7FBFF"/>
                  </a:highlight>
                  <a:latin typeface="Nanum Gothic"/>
                  <a:ea typeface="Nanum Gothic"/>
                  <a:cs typeface="Nanum Gothic"/>
                  <a:sym typeface="Nanum Gothic"/>
                </a:rPr>
                <a:t>4</a:t>
              </a:r>
              <a:endParaRPr b="0" i="0" sz="1400" u="none" cap="none" strike="noStrike">
                <a:solidFill>
                  <a:srgbClr val="000000"/>
                </a:solidFill>
                <a:highlight>
                  <a:srgbClr val="F7FBFF"/>
                </a:highlight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  <p:sp>
          <p:nvSpPr>
            <p:cNvPr id="632" name="Google Shape;632;p34"/>
            <p:cNvSpPr txBox="1"/>
            <p:nvPr/>
          </p:nvSpPr>
          <p:spPr>
            <a:xfrm>
              <a:off x="9720040" y="5425646"/>
              <a:ext cx="5889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1" sz="1200">
                  <a:solidFill>
                    <a:schemeClr val="lt1"/>
                  </a:solidFill>
                  <a:highlight>
                    <a:srgbClr val="08306B"/>
                  </a:highlight>
                  <a:latin typeface="Nanum Gothic"/>
                  <a:ea typeface="Nanum Gothic"/>
                  <a:cs typeface="Nanum Gothic"/>
                  <a:sym typeface="Nanum Gothic"/>
                </a:rPr>
                <a:t>146</a:t>
              </a:r>
              <a:endParaRPr b="0" i="0" sz="1400" u="none" cap="none" strike="noStrike">
                <a:solidFill>
                  <a:schemeClr val="lt1"/>
                </a:solidFill>
                <a:highlight>
                  <a:srgbClr val="08306B"/>
                </a:highlight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</p:grpSp>
      <p:grpSp>
        <p:nvGrpSpPr>
          <p:cNvPr id="633" name="Google Shape;633;p34"/>
          <p:cNvGrpSpPr/>
          <p:nvPr/>
        </p:nvGrpSpPr>
        <p:grpSpPr>
          <a:xfrm>
            <a:off x="9251088" y="1778993"/>
            <a:ext cx="1439780" cy="1666621"/>
            <a:chOff x="9301775" y="3500378"/>
            <a:chExt cx="1370175" cy="1586050"/>
          </a:xfrm>
        </p:grpSpPr>
        <p:pic>
          <p:nvPicPr>
            <p:cNvPr id="634" name="Google Shape;634;p34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9301775" y="3607470"/>
              <a:ext cx="1370175" cy="145375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35" name="Google Shape;635;p34"/>
            <p:cNvSpPr txBox="1"/>
            <p:nvPr/>
          </p:nvSpPr>
          <p:spPr>
            <a:xfrm>
              <a:off x="9331358" y="4866827"/>
              <a:ext cx="946500" cy="21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1" sz="900">
                  <a:solidFill>
                    <a:schemeClr val="dk1"/>
                  </a:solidFill>
                  <a:highlight>
                    <a:schemeClr val="lt1"/>
                  </a:highlight>
                  <a:latin typeface="Nanum Gothic"/>
                  <a:ea typeface="Nanum Gothic"/>
                  <a:cs typeface="Nanum Gothic"/>
                  <a:sym typeface="Nanum Gothic"/>
                </a:rPr>
                <a:t>Positive</a:t>
              </a:r>
              <a:endParaRPr b="1" sz="900">
                <a:solidFill>
                  <a:schemeClr val="dk1"/>
                </a:solidFill>
                <a:highlight>
                  <a:schemeClr val="lt1"/>
                </a:highlight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  <p:sp>
          <p:nvSpPr>
            <p:cNvPr id="636" name="Google Shape;636;p34"/>
            <p:cNvSpPr txBox="1"/>
            <p:nvPr/>
          </p:nvSpPr>
          <p:spPr>
            <a:xfrm>
              <a:off x="9525703" y="3956982"/>
              <a:ext cx="946500" cy="21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1" sz="900">
                  <a:solidFill>
                    <a:schemeClr val="lt1"/>
                  </a:solidFill>
                  <a:highlight>
                    <a:srgbClr val="1F77B4"/>
                  </a:highlight>
                  <a:latin typeface="Nanum Gothic"/>
                  <a:ea typeface="Nanum Gothic"/>
                  <a:cs typeface="Nanum Gothic"/>
                  <a:sym typeface="Nanum Gothic"/>
                </a:rPr>
                <a:t>50.00%</a:t>
              </a:r>
              <a:endParaRPr b="1" sz="900">
                <a:solidFill>
                  <a:schemeClr val="lt1"/>
                </a:solidFill>
                <a:highlight>
                  <a:srgbClr val="1F77B4"/>
                </a:highlight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  <p:sp>
          <p:nvSpPr>
            <p:cNvPr id="637" name="Google Shape;637;p34"/>
            <p:cNvSpPr txBox="1"/>
            <p:nvPr/>
          </p:nvSpPr>
          <p:spPr>
            <a:xfrm>
              <a:off x="9513619" y="4528676"/>
              <a:ext cx="946500" cy="21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1" sz="900">
                  <a:solidFill>
                    <a:schemeClr val="dk1"/>
                  </a:solidFill>
                  <a:highlight>
                    <a:srgbClr val="FF7F0E"/>
                  </a:highlight>
                  <a:latin typeface="Nanum Gothic"/>
                  <a:ea typeface="Nanum Gothic"/>
                  <a:cs typeface="Nanum Gothic"/>
                  <a:sym typeface="Nanum Gothic"/>
                </a:rPr>
                <a:t>50.00%</a:t>
              </a:r>
              <a:endParaRPr b="1" sz="900">
                <a:solidFill>
                  <a:schemeClr val="dk1"/>
                </a:solidFill>
                <a:highlight>
                  <a:srgbClr val="FF7F0E"/>
                </a:highlight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  <p:sp>
          <p:nvSpPr>
            <p:cNvPr id="638" name="Google Shape;638;p34"/>
            <p:cNvSpPr txBox="1"/>
            <p:nvPr/>
          </p:nvSpPr>
          <p:spPr>
            <a:xfrm>
              <a:off x="9391264" y="3500378"/>
              <a:ext cx="1218300" cy="219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1" sz="900">
                  <a:solidFill>
                    <a:schemeClr val="dk1"/>
                  </a:solidFill>
                  <a:highlight>
                    <a:schemeClr val="lt1"/>
                  </a:highlight>
                  <a:latin typeface="Nanum Gothic"/>
                  <a:ea typeface="Nanum Gothic"/>
                  <a:cs typeface="Nanum Gothic"/>
                  <a:sym typeface="Nanum Gothic"/>
                </a:rPr>
                <a:t>Label Ratio</a:t>
              </a:r>
              <a:endParaRPr b="1" sz="900">
                <a:solidFill>
                  <a:schemeClr val="dk1"/>
                </a:solidFill>
                <a:highlight>
                  <a:schemeClr val="lt1"/>
                </a:highlight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  <p:sp>
          <p:nvSpPr>
            <p:cNvPr id="639" name="Google Shape;639;p34"/>
            <p:cNvSpPr txBox="1"/>
            <p:nvPr/>
          </p:nvSpPr>
          <p:spPr>
            <a:xfrm>
              <a:off x="9685020" y="3685846"/>
              <a:ext cx="946500" cy="21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1" sz="900">
                  <a:solidFill>
                    <a:schemeClr val="dk1"/>
                  </a:solidFill>
                  <a:highlight>
                    <a:schemeClr val="lt1"/>
                  </a:highlight>
                  <a:latin typeface="Nanum Gothic"/>
                  <a:ea typeface="Nanum Gothic"/>
                  <a:cs typeface="Nanum Gothic"/>
                  <a:sym typeface="Nanum Gothic"/>
                </a:rPr>
                <a:t>Negative</a:t>
              </a:r>
              <a:endParaRPr b="1" sz="900">
                <a:solidFill>
                  <a:schemeClr val="dk1"/>
                </a:solidFill>
                <a:highlight>
                  <a:schemeClr val="lt1"/>
                </a:highlight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</p:grpSp>
      <p:sp>
        <p:nvSpPr>
          <p:cNvPr id="640" name="Google Shape;640;p34"/>
          <p:cNvSpPr txBox="1"/>
          <p:nvPr/>
        </p:nvSpPr>
        <p:spPr>
          <a:xfrm>
            <a:off x="8514575" y="6084175"/>
            <a:ext cx="561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sz="800">
                <a:solidFill>
                  <a:schemeClr val="dk1"/>
                </a:solidFill>
                <a:highlight>
                  <a:schemeClr val="lt1"/>
                </a:highlight>
                <a:latin typeface="Nanum Gothic"/>
                <a:ea typeface="Nanum Gothic"/>
                <a:cs typeface="Nanum Gothic"/>
                <a:sym typeface="Nanum Gothic"/>
              </a:rPr>
              <a:t>Normal</a:t>
            </a:r>
            <a:endParaRPr b="0" i="0" sz="800" u="none" cap="none" strike="noStrike">
              <a:solidFill>
                <a:schemeClr val="dk1"/>
              </a:solidFill>
              <a:highlight>
                <a:schemeClr val="lt1"/>
              </a:highlight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41" name="Google Shape;641;p34"/>
          <p:cNvSpPr txBox="1"/>
          <p:nvPr/>
        </p:nvSpPr>
        <p:spPr>
          <a:xfrm>
            <a:off x="9631563" y="6084175"/>
            <a:ext cx="7107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sz="800">
                <a:solidFill>
                  <a:schemeClr val="dk1"/>
                </a:solidFill>
                <a:highlight>
                  <a:schemeClr val="lt1"/>
                </a:highlight>
                <a:latin typeface="Nanum Gothic"/>
                <a:ea typeface="Nanum Gothic"/>
                <a:cs typeface="Nanum Gothic"/>
                <a:sym typeface="Nanum Gothic"/>
              </a:rPr>
              <a:t>Anomaly</a:t>
            </a:r>
            <a:endParaRPr b="0" i="0" sz="800" u="none" cap="none" strike="noStrike">
              <a:solidFill>
                <a:schemeClr val="dk1"/>
              </a:solidFill>
              <a:highlight>
                <a:schemeClr val="lt1"/>
              </a:highlight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42" name="Google Shape;642;p34"/>
          <p:cNvSpPr txBox="1"/>
          <p:nvPr/>
        </p:nvSpPr>
        <p:spPr>
          <a:xfrm>
            <a:off x="9003750" y="6170300"/>
            <a:ext cx="8367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sz="600">
                <a:solidFill>
                  <a:schemeClr val="dk1"/>
                </a:solidFill>
                <a:highlight>
                  <a:schemeClr val="lt1"/>
                </a:highlight>
                <a:latin typeface="Nanum Gothic"/>
                <a:ea typeface="Nanum Gothic"/>
                <a:cs typeface="Nanum Gothic"/>
                <a:sym typeface="Nanum Gothic"/>
              </a:rPr>
              <a:t>Predicted</a:t>
            </a:r>
            <a:endParaRPr b="0" i="0" sz="600" u="none" cap="none" strike="noStrike">
              <a:solidFill>
                <a:schemeClr val="dk1"/>
              </a:solidFill>
              <a:highlight>
                <a:schemeClr val="lt1"/>
              </a:highlight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43" name="Google Shape;643;p34"/>
          <p:cNvSpPr txBox="1"/>
          <p:nvPr/>
        </p:nvSpPr>
        <p:spPr>
          <a:xfrm rot="-5400000">
            <a:off x="7720375" y="4848734"/>
            <a:ext cx="6198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sz="600">
                <a:solidFill>
                  <a:schemeClr val="dk1"/>
                </a:solidFill>
                <a:highlight>
                  <a:schemeClr val="lt1"/>
                </a:highlight>
                <a:latin typeface="Nanum Gothic"/>
                <a:ea typeface="Nanum Gothic"/>
                <a:cs typeface="Nanum Gothic"/>
                <a:sym typeface="Nanum Gothic"/>
              </a:rPr>
              <a:t>True</a:t>
            </a:r>
            <a:endParaRPr b="0" i="0" sz="600" u="none" cap="none" strike="noStrike">
              <a:solidFill>
                <a:schemeClr val="dk1"/>
              </a:solidFill>
              <a:highlight>
                <a:schemeClr val="lt1"/>
              </a:highlight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644" name="Google Shape;644;p34"/>
          <p:cNvPicPr preferRelativeResize="0"/>
          <p:nvPr/>
        </p:nvPicPr>
        <p:blipFill rotWithShape="1">
          <a:blip r:embed="rId9">
            <a:alphaModFix/>
          </a:blip>
          <a:srcRect b="93167" l="0" r="0" t="0"/>
          <a:stretch/>
        </p:blipFill>
        <p:spPr>
          <a:xfrm>
            <a:off x="0" y="0"/>
            <a:ext cx="12192000" cy="159737"/>
          </a:xfrm>
          <a:prstGeom prst="rect">
            <a:avLst/>
          </a:prstGeom>
          <a:noFill/>
          <a:ln>
            <a:noFill/>
          </a:ln>
        </p:spPr>
      </p:pic>
      <p:sp>
        <p:nvSpPr>
          <p:cNvPr id="645" name="Google Shape;645;p34"/>
          <p:cNvSpPr txBox="1"/>
          <p:nvPr/>
        </p:nvSpPr>
        <p:spPr>
          <a:xfrm rot="-5400000">
            <a:off x="7829694" y="5412069"/>
            <a:ext cx="561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sz="800">
                <a:solidFill>
                  <a:schemeClr val="dk1"/>
                </a:solidFill>
                <a:highlight>
                  <a:schemeClr val="lt1"/>
                </a:highlight>
                <a:latin typeface="Nanum Gothic"/>
                <a:ea typeface="Nanum Gothic"/>
                <a:cs typeface="Nanum Gothic"/>
                <a:sym typeface="Nanum Gothic"/>
              </a:rPr>
              <a:t>Normal</a:t>
            </a:r>
            <a:endParaRPr b="0" i="0" sz="800" u="none" cap="none" strike="noStrike">
              <a:solidFill>
                <a:schemeClr val="dk1"/>
              </a:solidFill>
              <a:highlight>
                <a:schemeClr val="lt1"/>
              </a:highlight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46" name="Google Shape;646;p34"/>
          <p:cNvSpPr txBox="1"/>
          <p:nvPr/>
        </p:nvSpPr>
        <p:spPr>
          <a:xfrm rot="-5400000">
            <a:off x="7754844" y="4220231"/>
            <a:ext cx="7107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sz="800">
                <a:solidFill>
                  <a:schemeClr val="dk1"/>
                </a:solidFill>
                <a:highlight>
                  <a:schemeClr val="lt1"/>
                </a:highlight>
                <a:latin typeface="Nanum Gothic"/>
                <a:ea typeface="Nanum Gothic"/>
                <a:cs typeface="Nanum Gothic"/>
                <a:sym typeface="Nanum Gothic"/>
              </a:rPr>
              <a:t>Anomaly</a:t>
            </a:r>
            <a:endParaRPr b="0" i="0" sz="800" u="none" cap="none" strike="noStrike">
              <a:solidFill>
                <a:schemeClr val="dk1"/>
              </a:solidFill>
              <a:highlight>
                <a:schemeClr val="lt1"/>
              </a:highlight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35"/>
          <p:cNvSpPr/>
          <p:nvPr/>
        </p:nvSpPr>
        <p:spPr>
          <a:xfrm>
            <a:off x="4120375" y="3676463"/>
            <a:ext cx="7330200" cy="2836800"/>
          </a:xfrm>
          <a:prstGeom prst="homePlate">
            <a:avLst>
              <a:gd fmla="val 1231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2" name="Google Shape;652;p35"/>
          <p:cNvSpPr/>
          <p:nvPr/>
        </p:nvSpPr>
        <p:spPr>
          <a:xfrm>
            <a:off x="0" y="0"/>
            <a:ext cx="12192000" cy="627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3" name="Google Shape;653;p35"/>
          <p:cNvSpPr txBox="1"/>
          <p:nvPr/>
        </p:nvSpPr>
        <p:spPr>
          <a:xfrm>
            <a:off x="357809" y="183008"/>
            <a:ext cx="60978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sz="17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비지도 모델의 데이터 다변화</a:t>
            </a:r>
            <a:r>
              <a:rPr b="1" i="0" sz="1400" u="none" cap="none" strike="noStrike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_</a:t>
            </a:r>
            <a:r>
              <a:rPr b="1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선인장 유무 데이터</a:t>
            </a:r>
            <a:endParaRPr b="1" sz="17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1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54" name="Google Shape;654;p35"/>
          <p:cNvSpPr txBox="1"/>
          <p:nvPr/>
        </p:nvSpPr>
        <p:spPr>
          <a:xfrm>
            <a:off x="357800" y="907600"/>
            <a:ext cx="7148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sz="2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선인장 데이터</a:t>
            </a:r>
            <a:r>
              <a:rPr b="1" sz="2400">
                <a:latin typeface="Nanum Gothic"/>
                <a:ea typeface="Nanum Gothic"/>
                <a:cs typeface="Nanum Gothic"/>
                <a:sym typeface="Nanum Gothic"/>
              </a:rPr>
              <a:t>로 비지도 이상 탐지</a:t>
            </a:r>
            <a:endParaRPr i="0" sz="2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55" name="Google Shape;655;p35"/>
          <p:cNvSpPr/>
          <p:nvPr/>
        </p:nvSpPr>
        <p:spPr>
          <a:xfrm>
            <a:off x="661550" y="1467975"/>
            <a:ext cx="10162800" cy="2031300"/>
          </a:xfrm>
          <a:prstGeom prst="roundRect">
            <a:avLst>
              <a:gd fmla="val 6838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6" name="Google Shape;656;p35"/>
          <p:cNvSpPr/>
          <p:nvPr/>
        </p:nvSpPr>
        <p:spPr>
          <a:xfrm>
            <a:off x="1002975" y="3650975"/>
            <a:ext cx="3798000" cy="2836800"/>
          </a:xfrm>
          <a:prstGeom prst="homePlate">
            <a:avLst>
              <a:gd fmla="val 1231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7" name="Google Shape;657;p35"/>
          <p:cNvSpPr/>
          <p:nvPr/>
        </p:nvSpPr>
        <p:spPr>
          <a:xfrm>
            <a:off x="642025" y="3650975"/>
            <a:ext cx="4014000" cy="2836800"/>
          </a:xfrm>
          <a:prstGeom prst="homePlate">
            <a:avLst>
              <a:gd fmla="val 1231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8" name="Google Shape;658;p35"/>
          <p:cNvSpPr txBox="1"/>
          <p:nvPr/>
        </p:nvSpPr>
        <p:spPr>
          <a:xfrm>
            <a:off x="784025" y="3770550"/>
            <a:ext cx="3740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anum Gothic"/>
              <a:buChar char="●"/>
            </a:pPr>
            <a:r>
              <a:rPr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Grayscale로 변환 후 이미지 이진화</a:t>
            </a:r>
            <a:endParaRPr b="1" i="0" sz="1400" u="none" cap="none" strike="no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59" name="Google Shape;659;p35"/>
          <p:cNvSpPr txBox="1"/>
          <p:nvPr/>
        </p:nvSpPr>
        <p:spPr>
          <a:xfrm>
            <a:off x="4613625" y="3770550"/>
            <a:ext cx="3274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anum Gothic"/>
              <a:buChar char="●"/>
            </a:pPr>
            <a:r>
              <a:rPr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결과</a:t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60" name="Google Shape;660;p35"/>
          <p:cNvSpPr/>
          <p:nvPr/>
        </p:nvSpPr>
        <p:spPr>
          <a:xfrm>
            <a:off x="11695677" y="2750165"/>
            <a:ext cx="496200" cy="4962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C6C6C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r>
              <a: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2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1" name="Google Shape;661;p35"/>
          <p:cNvSpPr/>
          <p:nvPr/>
        </p:nvSpPr>
        <p:spPr>
          <a:xfrm>
            <a:off x="11695677" y="3246489"/>
            <a:ext cx="496200" cy="496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C6C6C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9191"/>
              </a:buClr>
              <a:buSzPts val="1200"/>
              <a:buFont typeface="Arial"/>
              <a:buNone/>
            </a:pPr>
            <a:r>
              <a:rPr b="0" i="0" sz="1200" u="none" cap="none" strike="noStrike">
                <a:solidFill>
                  <a:srgbClr val="91919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1200" u="none" cap="none" strike="noStrike">
              <a:solidFill>
                <a:srgbClr val="91919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2" name="Google Shape;662;p35"/>
          <p:cNvSpPr/>
          <p:nvPr/>
        </p:nvSpPr>
        <p:spPr>
          <a:xfrm>
            <a:off x="11695677" y="3742813"/>
            <a:ext cx="496200" cy="496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C6C6C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9191"/>
              </a:buClr>
              <a:buSzPts val="1200"/>
              <a:buFont typeface="Arial"/>
              <a:buNone/>
            </a:pPr>
            <a:r>
              <a:rPr b="0" i="0" sz="1200" u="none" cap="none" strike="noStrike">
                <a:solidFill>
                  <a:srgbClr val="91919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0" i="0" sz="1200" u="none" cap="none" strike="noStrike">
              <a:solidFill>
                <a:srgbClr val="91919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3" name="Google Shape;663;p35"/>
          <p:cNvSpPr/>
          <p:nvPr/>
        </p:nvSpPr>
        <p:spPr>
          <a:xfrm>
            <a:off x="11695677" y="4239137"/>
            <a:ext cx="496200" cy="496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C6C6C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9191"/>
              </a:buClr>
              <a:buSzPts val="1200"/>
              <a:buFont typeface="Arial"/>
              <a:buNone/>
            </a:pPr>
            <a:r>
              <a:rPr b="0" i="0" sz="1200" u="none" cap="none" strike="noStrike">
                <a:solidFill>
                  <a:srgbClr val="91919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b="0" i="0" sz="1200" u="none" cap="none" strike="noStrike">
              <a:solidFill>
                <a:srgbClr val="91919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4" name="Google Shape;664;p35"/>
          <p:cNvSpPr/>
          <p:nvPr/>
        </p:nvSpPr>
        <p:spPr>
          <a:xfrm>
            <a:off x="11695677" y="3742865"/>
            <a:ext cx="496200" cy="4962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C6C6C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5" name="Google Shape;665;p35"/>
          <p:cNvSpPr/>
          <p:nvPr/>
        </p:nvSpPr>
        <p:spPr>
          <a:xfrm>
            <a:off x="11695677" y="2750164"/>
            <a:ext cx="496200" cy="496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C6C6C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sz="1200" u="none" cap="none" strike="noStrike">
                <a:solidFill>
                  <a:srgbClr val="91919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200" u="none" cap="none" strike="noStrike">
              <a:solidFill>
                <a:srgbClr val="91919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6" name="Google Shape;666;p35"/>
          <p:cNvSpPr/>
          <p:nvPr/>
        </p:nvSpPr>
        <p:spPr>
          <a:xfrm>
            <a:off x="11695677" y="3246513"/>
            <a:ext cx="496200" cy="496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C6C6C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sz="1200" u="none" cap="none" strike="noStrike">
                <a:solidFill>
                  <a:srgbClr val="91919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1200" u="none" cap="none" strike="noStrike">
              <a:solidFill>
                <a:srgbClr val="91919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7" name="Google Shape;667;p35"/>
          <p:cNvSpPr/>
          <p:nvPr/>
        </p:nvSpPr>
        <p:spPr>
          <a:xfrm>
            <a:off x="11695677" y="4239137"/>
            <a:ext cx="496200" cy="496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C6C6C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sz="1200" u="none" cap="none" strike="noStrike">
                <a:solidFill>
                  <a:srgbClr val="91919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b="0" i="0" sz="1200" u="none" cap="none" strike="noStrike">
              <a:solidFill>
                <a:srgbClr val="91919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8" name="Google Shape;668;p35"/>
          <p:cNvSpPr/>
          <p:nvPr/>
        </p:nvSpPr>
        <p:spPr>
          <a:xfrm>
            <a:off x="11695677" y="4696337"/>
            <a:ext cx="496200" cy="496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C6C6C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sz="1200" u="none" cap="none" strike="noStrike">
                <a:solidFill>
                  <a:srgbClr val="919191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b="0" i="0" sz="1200" u="none" cap="none" strike="noStrike">
              <a:solidFill>
                <a:srgbClr val="91919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9" name="Google Shape;669;p35"/>
          <p:cNvSpPr/>
          <p:nvPr/>
        </p:nvSpPr>
        <p:spPr>
          <a:xfrm>
            <a:off x="11695677" y="4696337"/>
            <a:ext cx="496200" cy="496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C6C6C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sz="1200" u="none" cap="none" strike="noStrike">
                <a:solidFill>
                  <a:srgbClr val="919191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b="0" i="0" sz="1200" u="none" cap="none" strike="noStrike">
              <a:solidFill>
                <a:srgbClr val="91919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0" name="Google Shape;670;p35"/>
          <p:cNvSpPr txBox="1"/>
          <p:nvPr/>
        </p:nvSpPr>
        <p:spPr>
          <a:xfrm>
            <a:off x="884475" y="5878325"/>
            <a:ext cx="3274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anum Gothic"/>
              <a:buChar char="●"/>
            </a:pPr>
            <a:r>
              <a:rPr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One class SVM 모델로 학습</a:t>
            </a:r>
            <a:endParaRPr b="1" i="0" sz="1400" u="none" cap="none" strike="no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71" name="Google Shape;671;p35"/>
          <p:cNvSpPr/>
          <p:nvPr/>
        </p:nvSpPr>
        <p:spPr>
          <a:xfrm>
            <a:off x="4901900" y="4159625"/>
            <a:ext cx="2896800" cy="1112400"/>
          </a:xfrm>
          <a:prstGeom prst="roundRect">
            <a:avLst>
              <a:gd fmla="val 12252" name="adj"/>
            </a:avLst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##### 최종 예측 결과 평가 점수 #####</a:t>
            </a:r>
            <a:endParaRPr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2952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Char char="●"/>
            </a:pPr>
            <a:r>
              <a:rPr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Accuracy </a:t>
            </a:r>
            <a:r>
              <a:rPr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: 0.7060</a:t>
            </a:r>
            <a:endParaRPr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2952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Char char="●"/>
            </a:pPr>
            <a:r>
              <a:rPr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Recall </a:t>
            </a:r>
            <a:r>
              <a:rPr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: 0.8753</a:t>
            </a:r>
            <a:endParaRPr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2952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Char char="●"/>
            </a:pPr>
            <a:r>
              <a:rPr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F1 점수 : 0.8168</a:t>
            </a:r>
            <a:endParaRPr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2952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Char char="●"/>
            </a:pPr>
            <a:r>
              <a:rPr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Precision </a:t>
            </a:r>
            <a:r>
              <a:rPr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: 0.7656</a:t>
            </a:r>
            <a:endParaRPr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672" name="Google Shape;672;p35"/>
          <p:cNvCxnSpPr/>
          <p:nvPr/>
        </p:nvCxnSpPr>
        <p:spPr>
          <a:xfrm flipH="1" rot="10800000">
            <a:off x="43966" y="6621350"/>
            <a:ext cx="11981100" cy="6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73" name="Google Shape;673;p35"/>
          <p:cNvSpPr/>
          <p:nvPr/>
        </p:nvSpPr>
        <p:spPr>
          <a:xfrm>
            <a:off x="1267900" y="6413600"/>
            <a:ext cx="2242200" cy="4161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이상 탐지</a:t>
            </a:r>
            <a:endParaRPr b="0" i="0" sz="1400" u="none" cap="none" strike="noStrike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74" name="Google Shape;674;p35"/>
          <p:cNvSpPr/>
          <p:nvPr/>
        </p:nvSpPr>
        <p:spPr>
          <a:xfrm>
            <a:off x="6814900" y="6413600"/>
            <a:ext cx="2242200" cy="4161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결과</a:t>
            </a:r>
            <a:endParaRPr b="0" i="0" sz="1400" u="none" cap="none" strike="noStrike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675" name="Google Shape;675;p35"/>
          <p:cNvPicPr preferRelativeResize="0"/>
          <p:nvPr/>
        </p:nvPicPr>
        <p:blipFill rotWithShape="1">
          <a:blip r:embed="rId3">
            <a:alphaModFix/>
          </a:blip>
          <a:srcRect b="0" l="0" r="49984" t="0"/>
          <a:stretch/>
        </p:blipFill>
        <p:spPr>
          <a:xfrm>
            <a:off x="884475" y="1984689"/>
            <a:ext cx="4398779" cy="1336200"/>
          </a:xfrm>
          <a:prstGeom prst="rect">
            <a:avLst/>
          </a:prstGeom>
          <a:noFill/>
          <a:ln>
            <a:noFill/>
          </a:ln>
        </p:spPr>
      </p:pic>
      <p:sp>
        <p:nvSpPr>
          <p:cNvPr id="676" name="Google Shape;676;p35"/>
          <p:cNvSpPr txBox="1"/>
          <p:nvPr/>
        </p:nvSpPr>
        <p:spPr>
          <a:xfrm>
            <a:off x="1013335" y="1858145"/>
            <a:ext cx="946500" cy="369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sz="900">
                <a:solidFill>
                  <a:schemeClr val="dk1"/>
                </a:solidFill>
                <a:highlight>
                  <a:schemeClr val="lt1"/>
                </a:highlight>
                <a:latin typeface="Nanum Gothic"/>
                <a:ea typeface="Nanum Gothic"/>
                <a:cs typeface="Nanum Gothic"/>
                <a:sym typeface="Nanum Gothic"/>
              </a:rPr>
              <a:t>Index: 4917</a:t>
            </a:r>
            <a:endParaRPr b="1" sz="900">
              <a:solidFill>
                <a:schemeClr val="dk1"/>
              </a:solidFill>
              <a:highlight>
                <a:schemeClr val="lt1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sz="900">
                <a:solidFill>
                  <a:schemeClr val="dk1"/>
                </a:solidFill>
                <a:highlight>
                  <a:schemeClr val="lt1"/>
                </a:highlight>
                <a:latin typeface="Nanum Gothic"/>
                <a:ea typeface="Nanum Gothic"/>
                <a:cs typeface="Nanum Gothic"/>
                <a:sym typeface="Nanum Gothic"/>
              </a:rPr>
              <a:t> Label: 1</a:t>
            </a:r>
            <a:endParaRPr b="1" sz="900">
              <a:solidFill>
                <a:schemeClr val="dk1"/>
              </a:solidFill>
              <a:highlight>
                <a:schemeClr val="lt1"/>
              </a:highlight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77" name="Google Shape;677;p35"/>
          <p:cNvSpPr txBox="1"/>
          <p:nvPr/>
        </p:nvSpPr>
        <p:spPr>
          <a:xfrm>
            <a:off x="2093598" y="1858145"/>
            <a:ext cx="946500" cy="369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sz="900">
                <a:solidFill>
                  <a:schemeClr val="dk1"/>
                </a:solidFill>
                <a:highlight>
                  <a:schemeClr val="lt1"/>
                </a:highlight>
                <a:latin typeface="Nanum Gothic"/>
                <a:ea typeface="Nanum Gothic"/>
                <a:cs typeface="Nanum Gothic"/>
                <a:sym typeface="Nanum Gothic"/>
              </a:rPr>
              <a:t>Index: 465</a:t>
            </a:r>
            <a:endParaRPr b="1" sz="900">
              <a:solidFill>
                <a:schemeClr val="dk1"/>
              </a:solidFill>
              <a:highlight>
                <a:schemeClr val="lt1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sz="900">
                <a:solidFill>
                  <a:schemeClr val="dk1"/>
                </a:solidFill>
                <a:highlight>
                  <a:schemeClr val="lt1"/>
                </a:highlight>
                <a:latin typeface="Nanum Gothic"/>
                <a:ea typeface="Nanum Gothic"/>
                <a:cs typeface="Nanum Gothic"/>
                <a:sym typeface="Nanum Gothic"/>
              </a:rPr>
              <a:t> Label: 1</a:t>
            </a:r>
            <a:endParaRPr b="1" sz="900">
              <a:solidFill>
                <a:schemeClr val="dk1"/>
              </a:solidFill>
              <a:highlight>
                <a:schemeClr val="lt1"/>
              </a:highlight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78" name="Google Shape;678;p35"/>
          <p:cNvSpPr txBox="1"/>
          <p:nvPr/>
        </p:nvSpPr>
        <p:spPr>
          <a:xfrm>
            <a:off x="3173878" y="1858145"/>
            <a:ext cx="946500" cy="369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sz="900">
                <a:solidFill>
                  <a:schemeClr val="dk1"/>
                </a:solidFill>
                <a:highlight>
                  <a:schemeClr val="lt1"/>
                </a:highlight>
                <a:latin typeface="Nanum Gothic"/>
                <a:ea typeface="Nanum Gothic"/>
                <a:cs typeface="Nanum Gothic"/>
                <a:sym typeface="Nanum Gothic"/>
              </a:rPr>
              <a:t>Index: 2563</a:t>
            </a:r>
            <a:endParaRPr b="1" sz="900">
              <a:solidFill>
                <a:schemeClr val="dk1"/>
              </a:solidFill>
              <a:highlight>
                <a:schemeClr val="lt1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sz="900">
                <a:solidFill>
                  <a:schemeClr val="dk1"/>
                </a:solidFill>
                <a:highlight>
                  <a:schemeClr val="lt1"/>
                </a:highlight>
                <a:latin typeface="Nanum Gothic"/>
                <a:ea typeface="Nanum Gothic"/>
                <a:cs typeface="Nanum Gothic"/>
                <a:sym typeface="Nanum Gothic"/>
              </a:rPr>
              <a:t>Label: 1</a:t>
            </a:r>
            <a:endParaRPr b="1" sz="900">
              <a:solidFill>
                <a:schemeClr val="dk1"/>
              </a:solidFill>
              <a:highlight>
                <a:schemeClr val="lt1"/>
              </a:highlight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79" name="Google Shape;679;p35"/>
          <p:cNvSpPr txBox="1"/>
          <p:nvPr/>
        </p:nvSpPr>
        <p:spPr>
          <a:xfrm>
            <a:off x="791500" y="1543675"/>
            <a:ext cx="3864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●"/>
            </a:pPr>
            <a:r>
              <a:rPr>
                <a:latin typeface="Nanum Gothic"/>
                <a:ea typeface="Nanum Gothic"/>
                <a:cs typeface="Nanum Gothic"/>
                <a:sym typeface="Nanum Gothic"/>
              </a:rPr>
              <a:t>Train 데이터(Has cactus 데이터 5000개)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80" name="Google Shape;680;p35"/>
          <p:cNvSpPr txBox="1"/>
          <p:nvPr/>
        </p:nvSpPr>
        <p:spPr>
          <a:xfrm>
            <a:off x="4254153" y="1858145"/>
            <a:ext cx="946500" cy="369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sz="900">
                <a:solidFill>
                  <a:schemeClr val="dk1"/>
                </a:solidFill>
                <a:highlight>
                  <a:schemeClr val="lt1"/>
                </a:highlight>
                <a:latin typeface="Nanum Gothic"/>
                <a:ea typeface="Nanum Gothic"/>
                <a:cs typeface="Nanum Gothic"/>
                <a:sym typeface="Nanum Gothic"/>
              </a:rPr>
              <a:t>Index: 3748</a:t>
            </a:r>
            <a:endParaRPr b="1" sz="900">
              <a:solidFill>
                <a:schemeClr val="dk1"/>
              </a:solidFill>
              <a:highlight>
                <a:schemeClr val="lt1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sz="900">
                <a:solidFill>
                  <a:schemeClr val="dk1"/>
                </a:solidFill>
                <a:highlight>
                  <a:schemeClr val="lt1"/>
                </a:highlight>
                <a:latin typeface="Nanum Gothic"/>
                <a:ea typeface="Nanum Gothic"/>
                <a:cs typeface="Nanum Gothic"/>
                <a:sym typeface="Nanum Gothic"/>
              </a:rPr>
              <a:t>Label: 1</a:t>
            </a:r>
            <a:endParaRPr b="1" sz="900">
              <a:solidFill>
                <a:schemeClr val="dk1"/>
              </a:solidFill>
              <a:highlight>
                <a:schemeClr val="lt1"/>
              </a:highlight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681" name="Google Shape;681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30325" y="1901827"/>
            <a:ext cx="1486750" cy="151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2" name="Google Shape;682;p35"/>
          <p:cNvPicPr preferRelativeResize="0"/>
          <p:nvPr/>
        </p:nvPicPr>
        <p:blipFill rotWithShape="1">
          <a:blip r:embed="rId5">
            <a:alphaModFix/>
          </a:blip>
          <a:srcRect b="0" l="25621" r="37655" t="0"/>
          <a:stretch/>
        </p:blipFill>
        <p:spPr>
          <a:xfrm>
            <a:off x="5598841" y="1984701"/>
            <a:ext cx="3229661" cy="1336200"/>
          </a:xfrm>
          <a:prstGeom prst="rect">
            <a:avLst/>
          </a:prstGeom>
          <a:noFill/>
          <a:ln>
            <a:noFill/>
          </a:ln>
        </p:spPr>
      </p:pic>
      <p:sp>
        <p:nvSpPr>
          <p:cNvPr id="683" name="Google Shape;683;p35"/>
          <p:cNvSpPr txBox="1"/>
          <p:nvPr/>
        </p:nvSpPr>
        <p:spPr>
          <a:xfrm>
            <a:off x="5645248" y="1858158"/>
            <a:ext cx="946500" cy="369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sz="900">
                <a:solidFill>
                  <a:schemeClr val="dk1"/>
                </a:solidFill>
                <a:highlight>
                  <a:schemeClr val="lt1"/>
                </a:highlight>
                <a:latin typeface="Nanum Gothic"/>
                <a:ea typeface="Nanum Gothic"/>
                <a:cs typeface="Nanum Gothic"/>
                <a:sym typeface="Nanum Gothic"/>
              </a:rPr>
              <a:t>Index: 1432</a:t>
            </a:r>
            <a:endParaRPr b="1" sz="900">
              <a:solidFill>
                <a:schemeClr val="dk1"/>
              </a:solidFill>
              <a:highlight>
                <a:schemeClr val="lt1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sz="900">
                <a:solidFill>
                  <a:schemeClr val="dk1"/>
                </a:solidFill>
                <a:highlight>
                  <a:schemeClr val="lt1"/>
                </a:highlight>
                <a:latin typeface="Nanum Gothic"/>
                <a:ea typeface="Nanum Gothic"/>
                <a:cs typeface="Nanum Gothic"/>
                <a:sym typeface="Nanum Gothic"/>
              </a:rPr>
              <a:t> Label: 0</a:t>
            </a:r>
            <a:endParaRPr b="1" sz="900">
              <a:solidFill>
                <a:schemeClr val="dk1"/>
              </a:solidFill>
              <a:highlight>
                <a:schemeClr val="lt1"/>
              </a:highlight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84" name="Google Shape;684;p35"/>
          <p:cNvSpPr txBox="1"/>
          <p:nvPr/>
        </p:nvSpPr>
        <p:spPr>
          <a:xfrm>
            <a:off x="6725528" y="1858158"/>
            <a:ext cx="946500" cy="369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sz="900">
                <a:solidFill>
                  <a:schemeClr val="dk1"/>
                </a:solidFill>
                <a:highlight>
                  <a:schemeClr val="lt1"/>
                </a:highlight>
                <a:latin typeface="Nanum Gothic"/>
                <a:ea typeface="Nanum Gothic"/>
                <a:cs typeface="Nanum Gothic"/>
                <a:sym typeface="Nanum Gothic"/>
              </a:rPr>
              <a:t>Index: 325</a:t>
            </a:r>
            <a:endParaRPr b="1" sz="900">
              <a:solidFill>
                <a:schemeClr val="dk1"/>
              </a:solidFill>
              <a:highlight>
                <a:schemeClr val="lt1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sz="900">
                <a:solidFill>
                  <a:schemeClr val="dk1"/>
                </a:solidFill>
                <a:highlight>
                  <a:schemeClr val="lt1"/>
                </a:highlight>
                <a:latin typeface="Nanum Gothic"/>
                <a:ea typeface="Nanum Gothic"/>
                <a:cs typeface="Nanum Gothic"/>
                <a:sym typeface="Nanum Gothic"/>
              </a:rPr>
              <a:t>Label: 0</a:t>
            </a:r>
            <a:endParaRPr b="1" sz="900">
              <a:solidFill>
                <a:schemeClr val="dk1"/>
              </a:solidFill>
              <a:highlight>
                <a:schemeClr val="lt1"/>
              </a:highlight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85" name="Google Shape;685;p35"/>
          <p:cNvSpPr txBox="1"/>
          <p:nvPr/>
        </p:nvSpPr>
        <p:spPr>
          <a:xfrm>
            <a:off x="7805803" y="1858158"/>
            <a:ext cx="946500" cy="369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sz="900">
                <a:solidFill>
                  <a:schemeClr val="dk1"/>
                </a:solidFill>
                <a:highlight>
                  <a:schemeClr val="lt1"/>
                </a:highlight>
                <a:latin typeface="Nanum Gothic"/>
                <a:ea typeface="Nanum Gothic"/>
                <a:cs typeface="Nanum Gothic"/>
                <a:sym typeface="Nanum Gothic"/>
              </a:rPr>
              <a:t>Index: 871</a:t>
            </a:r>
            <a:endParaRPr b="1" sz="900">
              <a:solidFill>
                <a:schemeClr val="dk1"/>
              </a:solidFill>
              <a:highlight>
                <a:schemeClr val="lt1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sz="900">
                <a:solidFill>
                  <a:schemeClr val="dk1"/>
                </a:solidFill>
                <a:highlight>
                  <a:schemeClr val="lt1"/>
                </a:highlight>
                <a:latin typeface="Nanum Gothic"/>
                <a:ea typeface="Nanum Gothic"/>
                <a:cs typeface="Nanum Gothic"/>
                <a:sym typeface="Nanum Gothic"/>
              </a:rPr>
              <a:t>Label: 1</a:t>
            </a:r>
            <a:endParaRPr b="1" sz="900">
              <a:solidFill>
                <a:schemeClr val="dk1"/>
              </a:solidFill>
              <a:highlight>
                <a:schemeClr val="lt1"/>
              </a:highlight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86" name="Google Shape;686;p35"/>
          <p:cNvSpPr txBox="1"/>
          <p:nvPr/>
        </p:nvSpPr>
        <p:spPr>
          <a:xfrm>
            <a:off x="10066153" y="2022482"/>
            <a:ext cx="946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sz="900">
                <a:solidFill>
                  <a:schemeClr val="dk1"/>
                </a:solidFill>
                <a:highlight>
                  <a:schemeClr val="lt1"/>
                </a:highlight>
                <a:latin typeface="Nanum Gothic"/>
                <a:ea typeface="Nanum Gothic"/>
                <a:cs typeface="Nanum Gothic"/>
                <a:sym typeface="Nanum Gothic"/>
              </a:rPr>
              <a:t>Hasn’t</a:t>
            </a:r>
            <a:endParaRPr b="1" sz="900">
              <a:solidFill>
                <a:schemeClr val="dk1"/>
              </a:solidFill>
              <a:highlight>
                <a:schemeClr val="lt1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sz="900">
                <a:solidFill>
                  <a:schemeClr val="dk1"/>
                </a:solidFill>
                <a:highlight>
                  <a:schemeClr val="lt1"/>
                </a:highlight>
                <a:latin typeface="Nanum Gothic"/>
                <a:ea typeface="Nanum Gothic"/>
                <a:cs typeface="Nanum Gothic"/>
                <a:sym typeface="Nanum Gothic"/>
              </a:rPr>
              <a:t>cactus</a:t>
            </a:r>
            <a:endParaRPr b="1" sz="900">
              <a:solidFill>
                <a:schemeClr val="dk1"/>
              </a:solidFill>
              <a:highlight>
                <a:schemeClr val="lt1"/>
              </a:highlight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87" name="Google Shape;687;p35"/>
          <p:cNvSpPr txBox="1"/>
          <p:nvPr/>
        </p:nvSpPr>
        <p:spPr>
          <a:xfrm>
            <a:off x="8885007" y="2869574"/>
            <a:ext cx="946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sz="900">
                <a:solidFill>
                  <a:schemeClr val="dk1"/>
                </a:solidFill>
                <a:highlight>
                  <a:schemeClr val="lt1"/>
                </a:highlight>
                <a:latin typeface="Nanum Gothic"/>
                <a:ea typeface="Nanum Gothic"/>
                <a:cs typeface="Nanum Gothic"/>
                <a:sym typeface="Nanum Gothic"/>
              </a:rPr>
              <a:t>Has</a:t>
            </a:r>
            <a:endParaRPr b="1" sz="900">
              <a:solidFill>
                <a:schemeClr val="dk1"/>
              </a:solidFill>
              <a:highlight>
                <a:schemeClr val="lt1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sz="900">
                <a:solidFill>
                  <a:schemeClr val="dk1"/>
                </a:solidFill>
                <a:highlight>
                  <a:schemeClr val="lt1"/>
                </a:highlight>
                <a:latin typeface="Nanum Gothic"/>
                <a:ea typeface="Nanum Gothic"/>
                <a:cs typeface="Nanum Gothic"/>
                <a:sym typeface="Nanum Gothic"/>
              </a:rPr>
              <a:t>cactus</a:t>
            </a:r>
            <a:endParaRPr b="1" sz="900">
              <a:solidFill>
                <a:schemeClr val="dk1"/>
              </a:solidFill>
              <a:highlight>
                <a:schemeClr val="lt1"/>
              </a:highlight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88" name="Google Shape;688;p35"/>
          <p:cNvSpPr txBox="1"/>
          <p:nvPr/>
        </p:nvSpPr>
        <p:spPr>
          <a:xfrm>
            <a:off x="9725457" y="2368282"/>
            <a:ext cx="9465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sz="900">
                <a:solidFill>
                  <a:schemeClr val="lt1"/>
                </a:solidFill>
                <a:highlight>
                  <a:srgbClr val="1F77B4"/>
                </a:highlight>
                <a:latin typeface="Nanum Gothic"/>
                <a:ea typeface="Nanum Gothic"/>
                <a:cs typeface="Nanum Gothic"/>
                <a:sym typeface="Nanum Gothic"/>
              </a:rPr>
              <a:t>25.13%</a:t>
            </a:r>
            <a:endParaRPr b="1" sz="900">
              <a:solidFill>
                <a:schemeClr val="lt1"/>
              </a:solidFill>
              <a:highlight>
                <a:srgbClr val="1F77B4"/>
              </a:highlight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89" name="Google Shape;689;p35"/>
          <p:cNvSpPr txBox="1"/>
          <p:nvPr/>
        </p:nvSpPr>
        <p:spPr>
          <a:xfrm>
            <a:off x="9373232" y="2788276"/>
            <a:ext cx="9465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sz="900">
                <a:solidFill>
                  <a:schemeClr val="dk1"/>
                </a:solidFill>
                <a:highlight>
                  <a:srgbClr val="FF7F0E"/>
                </a:highlight>
                <a:latin typeface="Nanum Gothic"/>
                <a:ea typeface="Nanum Gothic"/>
                <a:cs typeface="Nanum Gothic"/>
                <a:sym typeface="Nanum Gothic"/>
              </a:rPr>
              <a:t>74.87%</a:t>
            </a:r>
            <a:endParaRPr b="1" sz="900">
              <a:solidFill>
                <a:schemeClr val="dk1"/>
              </a:solidFill>
              <a:highlight>
                <a:srgbClr val="FF7F0E"/>
              </a:highlight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90" name="Google Shape;690;p35"/>
          <p:cNvSpPr txBox="1"/>
          <p:nvPr/>
        </p:nvSpPr>
        <p:spPr>
          <a:xfrm>
            <a:off x="9484266" y="1844582"/>
            <a:ext cx="946500" cy="230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sz="900">
                <a:solidFill>
                  <a:schemeClr val="dk1"/>
                </a:solidFill>
                <a:highlight>
                  <a:schemeClr val="lt1"/>
                </a:highlight>
                <a:latin typeface="Nanum Gothic"/>
                <a:ea typeface="Nanum Gothic"/>
                <a:cs typeface="Nanum Gothic"/>
                <a:sym typeface="Nanum Gothic"/>
              </a:rPr>
              <a:t>Label Ratio</a:t>
            </a:r>
            <a:endParaRPr b="1" sz="900">
              <a:solidFill>
                <a:schemeClr val="dk1"/>
              </a:solidFill>
              <a:highlight>
                <a:schemeClr val="lt1"/>
              </a:highlight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691" name="Google Shape;691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64662" y="4179800"/>
            <a:ext cx="1600970" cy="1597064"/>
          </a:xfrm>
          <a:prstGeom prst="rect">
            <a:avLst/>
          </a:prstGeom>
          <a:noFill/>
          <a:ln>
            <a:noFill/>
          </a:ln>
        </p:spPr>
      </p:pic>
      <p:pic>
        <p:nvPicPr>
          <p:cNvPr id="692" name="Google Shape;692;p3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763905" y="4179800"/>
            <a:ext cx="1600970" cy="1597064"/>
          </a:xfrm>
          <a:prstGeom prst="rect">
            <a:avLst/>
          </a:prstGeom>
          <a:noFill/>
          <a:ln>
            <a:noFill/>
          </a:ln>
        </p:spPr>
      </p:pic>
      <p:pic>
        <p:nvPicPr>
          <p:cNvPr id="693" name="Google Shape;693;p35"/>
          <p:cNvPicPr preferRelativeResize="0"/>
          <p:nvPr/>
        </p:nvPicPr>
        <p:blipFill rotWithShape="1">
          <a:blip r:embed="rId8">
            <a:alphaModFix/>
          </a:blip>
          <a:srcRect b="0" l="0" r="0" t="1205"/>
          <a:stretch/>
        </p:blipFill>
        <p:spPr>
          <a:xfrm>
            <a:off x="7958200" y="3742700"/>
            <a:ext cx="3144275" cy="2641200"/>
          </a:xfrm>
          <a:prstGeom prst="rect">
            <a:avLst/>
          </a:prstGeom>
          <a:noFill/>
          <a:ln>
            <a:noFill/>
          </a:ln>
        </p:spPr>
      </p:pic>
      <p:sp>
        <p:nvSpPr>
          <p:cNvPr id="694" name="Google Shape;694;p35"/>
          <p:cNvSpPr txBox="1"/>
          <p:nvPr/>
        </p:nvSpPr>
        <p:spPr>
          <a:xfrm>
            <a:off x="8529067" y="4285943"/>
            <a:ext cx="5889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sz="1200">
                <a:solidFill>
                  <a:schemeClr val="dk1"/>
                </a:solidFill>
                <a:highlight>
                  <a:srgbClr val="F7FBFF"/>
                </a:highlight>
                <a:latin typeface="Nanum Gothic"/>
                <a:ea typeface="Nanum Gothic"/>
                <a:cs typeface="Nanum Gothic"/>
                <a:sym typeface="Nanum Gothic"/>
              </a:rPr>
              <a:t>76</a:t>
            </a:r>
            <a:endParaRPr b="0" i="0" sz="1400" u="none" cap="none" strike="noStrike">
              <a:solidFill>
                <a:schemeClr val="dk1"/>
              </a:solidFill>
              <a:highlight>
                <a:srgbClr val="F7FBFF"/>
              </a:highlight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95" name="Google Shape;695;p35"/>
          <p:cNvSpPr txBox="1"/>
          <p:nvPr/>
        </p:nvSpPr>
        <p:spPr>
          <a:xfrm>
            <a:off x="9707990" y="4339655"/>
            <a:ext cx="5889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sz="1200">
                <a:solidFill>
                  <a:schemeClr val="dk1"/>
                </a:solidFill>
                <a:highlight>
                  <a:srgbClr val="C7DBEF"/>
                </a:highlight>
                <a:latin typeface="Nanum Gothic"/>
                <a:ea typeface="Nanum Gothic"/>
                <a:cs typeface="Nanum Gothic"/>
                <a:sym typeface="Nanum Gothic"/>
              </a:rPr>
              <a:t>301</a:t>
            </a:r>
            <a:endParaRPr b="1" sz="1200">
              <a:solidFill>
                <a:schemeClr val="dk1"/>
              </a:solidFill>
              <a:highlight>
                <a:srgbClr val="C7DBEF"/>
              </a:highlight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96" name="Google Shape;696;p35"/>
          <p:cNvSpPr txBox="1"/>
          <p:nvPr/>
        </p:nvSpPr>
        <p:spPr>
          <a:xfrm>
            <a:off x="8468205" y="5460618"/>
            <a:ext cx="5889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sz="1200">
                <a:solidFill>
                  <a:schemeClr val="dk1"/>
                </a:solidFill>
                <a:highlight>
                  <a:srgbClr val="E9F2FA"/>
                </a:highlight>
                <a:latin typeface="Nanum Gothic"/>
                <a:ea typeface="Nanum Gothic"/>
                <a:cs typeface="Nanum Gothic"/>
                <a:sym typeface="Nanum Gothic"/>
              </a:rPr>
              <a:t>140</a:t>
            </a:r>
            <a:endParaRPr b="0" i="0" sz="1400" u="none" cap="none" strike="noStrike">
              <a:solidFill>
                <a:schemeClr val="dk1"/>
              </a:solidFill>
              <a:highlight>
                <a:srgbClr val="E9F2FA"/>
              </a:highlight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97" name="Google Shape;697;p35"/>
          <p:cNvSpPr txBox="1"/>
          <p:nvPr/>
        </p:nvSpPr>
        <p:spPr>
          <a:xfrm>
            <a:off x="9708005" y="5488930"/>
            <a:ext cx="5889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sz="1200">
                <a:solidFill>
                  <a:schemeClr val="lt1"/>
                </a:solidFill>
                <a:highlight>
                  <a:srgbClr val="08306B"/>
                </a:highlight>
                <a:latin typeface="Nanum Gothic"/>
                <a:ea typeface="Nanum Gothic"/>
                <a:cs typeface="Nanum Gothic"/>
                <a:sym typeface="Nanum Gothic"/>
              </a:rPr>
              <a:t>983</a:t>
            </a:r>
            <a:endParaRPr b="0" i="0" sz="1400" u="none" cap="none" strike="noStrike">
              <a:solidFill>
                <a:schemeClr val="lt1"/>
              </a:solidFill>
              <a:highlight>
                <a:srgbClr val="08306B"/>
              </a:highlight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98" name="Google Shape;698;p35"/>
          <p:cNvSpPr txBox="1"/>
          <p:nvPr/>
        </p:nvSpPr>
        <p:spPr>
          <a:xfrm rot="-5400000">
            <a:off x="7628800" y="4342975"/>
            <a:ext cx="8742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sz="800">
                <a:solidFill>
                  <a:schemeClr val="dk1"/>
                </a:solidFill>
                <a:highlight>
                  <a:schemeClr val="lt1"/>
                </a:highlight>
                <a:latin typeface="Nanum Gothic"/>
                <a:ea typeface="Nanum Gothic"/>
                <a:cs typeface="Nanum Gothic"/>
                <a:sym typeface="Nanum Gothic"/>
              </a:rPr>
              <a:t>Hasn’t cactus</a:t>
            </a:r>
            <a:endParaRPr b="0" i="0" sz="800" u="none" cap="none" strike="noStrike">
              <a:solidFill>
                <a:schemeClr val="dk1"/>
              </a:solidFill>
              <a:highlight>
                <a:schemeClr val="lt1"/>
              </a:highlight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99" name="Google Shape;699;p35"/>
          <p:cNvSpPr txBox="1"/>
          <p:nvPr/>
        </p:nvSpPr>
        <p:spPr>
          <a:xfrm rot="-5400000">
            <a:off x="7710550" y="5519675"/>
            <a:ext cx="7107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sz="800">
                <a:solidFill>
                  <a:schemeClr val="dk1"/>
                </a:solidFill>
                <a:highlight>
                  <a:schemeClr val="lt1"/>
                </a:highlight>
                <a:latin typeface="Nanum Gothic"/>
                <a:ea typeface="Nanum Gothic"/>
                <a:cs typeface="Nanum Gothic"/>
                <a:sym typeface="Nanum Gothic"/>
              </a:rPr>
              <a:t>Has cactus</a:t>
            </a:r>
            <a:endParaRPr b="0" i="0" sz="800" u="none" cap="none" strike="noStrike">
              <a:solidFill>
                <a:schemeClr val="dk1"/>
              </a:solidFill>
              <a:highlight>
                <a:schemeClr val="lt1"/>
              </a:highlight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700" name="Google Shape;700;p35"/>
          <p:cNvSpPr txBox="1"/>
          <p:nvPr/>
        </p:nvSpPr>
        <p:spPr>
          <a:xfrm>
            <a:off x="8344300" y="6178850"/>
            <a:ext cx="8367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sz="800">
                <a:solidFill>
                  <a:schemeClr val="dk1"/>
                </a:solidFill>
                <a:highlight>
                  <a:schemeClr val="lt1"/>
                </a:highlight>
                <a:latin typeface="Nanum Gothic"/>
                <a:ea typeface="Nanum Gothic"/>
                <a:cs typeface="Nanum Gothic"/>
                <a:sym typeface="Nanum Gothic"/>
              </a:rPr>
              <a:t>Hasn’t cactus</a:t>
            </a:r>
            <a:endParaRPr b="0" i="0" sz="800" u="none" cap="none" strike="noStrike">
              <a:solidFill>
                <a:schemeClr val="dk1"/>
              </a:solidFill>
              <a:highlight>
                <a:schemeClr val="lt1"/>
              </a:highlight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701" name="Google Shape;701;p35"/>
          <p:cNvSpPr txBox="1"/>
          <p:nvPr/>
        </p:nvSpPr>
        <p:spPr>
          <a:xfrm>
            <a:off x="9647100" y="6186125"/>
            <a:ext cx="7107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sz="800">
                <a:solidFill>
                  <a:schemeClr val="dk1"/>
                </a:solidFill>
                <a:highlight>
                  <a:schemeClr val="lt1"/>
                </a:highlight>
                <a:latin typeface="Nanum Gothic"/>
                <a:ea typeface="Nanum Gothic"/>
                <a:cs typeface="Nanum Gothic"/>
                <a:sym typeface="Nanum Gothic"/>
              </a:rPr>
              <a:t>Has cactus</a:t>
            </a:r>
            <a:endParaRPr b="0" i="0" sz="800" u="none" cap="none" strike="noStrike">
              <a:solidFill>
                <a:schemeClr val="dk1"/>
              </a:solidFill>
              <a:highlight>
                <a:schemeClr val="lt1"/>
              </a:highlight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702" name="Google Shape;702;p35"/>
          <p:cNvSpPr txBox="1"/>
          <p:nvPr/>
        </p:nvSpPr>
        <p:spPr>
          <a:xfrm>
            <a:off x="8980900" y="6198200"/>
            <a:ext cx="8367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sz="600">
                <a:solidFill>
                  <a:schemeClr val="dk1"/>
                </a:solidFill>
                <a:highlight>
                  <a:schemeClr val="lt1"/>
                </a:highlight>
                <a:latin typeface="Nanum Gothic"/>
                <a:ea typeface="Nanum Gothic"/>
                <a:cs typeface="Nanum Gothic"/>
                <a:sym typeface="Nanum Gothic"/>
              </a:rPr>
              <a:t>Predicted</a:t>
            </a:r>
            <a:endParaRPr b="0" i="0" sz="600" u="none" cap="none" strike="noStrike">
              <a:solidFill>
                <a:schemeClr val="dk1"/>
              </a:solidFill>
              <a:highlight>
                <a:schemeClr val="lt1"/>
              </a:highlight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703" name="Google Shape;703;p35"/>
          <p:cNvSpPr txBox="1"/>
          <p:nvPr/>
        </p:nvSpPr>
        <p:spPr>
          <a:xfrm rot="-5400000">
            <a:off x="7588975" y="4952613"/>
            <a:ext cx="8367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sz="600">
                <a:solidFill>
                  <a:schemeClr val="dk1"/>
                </a:solidFill>
                <a:highlight>
                  <a:schemeClr val="lt1"/>
                </a:highlight>
                <a:latin typeface="Nanum Gothic"/>
                <a:ea typeface="Nanum Gothic"/>
                <a:cs typeface="Nanum Gothic"/>
                <a:sym typeface="Nanum Gothic"/>
              </a:rPr>
              <a:t>True</a:t>
            </a:r>
            <a:endParaRPr b="0" i="0" sz="600" u="none" cap="none" strike="noStrike">
              <a:solidFill>
                <a:schemeClr val="dk1"/>
              </a:solidFill>
              <a:highlight>
                <a:schemeClr val="lt1"/>
              </a:highlight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704" name="Google Shape;704;p35"/>
          <p:cNvSpPr txBox="1"/>
          <p:nvPr/>
        </p:nvSpPr>
        <p:spPr>
          <a:xfrm>
            <a:off x="5369725" y="1543675"/>
            <a:ext cx="4854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●"/>
            </a:pPr>
            <a:r>
              <a:rPr>
                <a:latin typeface="Nanum Gothic"/>
                <a:ea typeface="Nanum Gothic"/>
                <a:cs typeface="Nanum Gothic"/>
                <a:sym typeface="Nanum Gothic"/>
              </a:rPr>
              <a:t>Test 데이터(Has cactus, Hasn’t cactus 1500개)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705" name="Google Shape;705;p35"/>
          <p:cNvPicPr preferRelativeResize="0"/>
          <p:nvPr/>
        </p:nvPicPr>
        <p:blipFill rotWithShape="1">
          <a:blip r:embed="rId9">
            <a:alphaModFix/>
          </a:blip>
          <a:srcRect b="93167" l="0" r="0" t="0"/>
          <a:stretch/>
        </p:blipFill>
        <p:spPr>
          <a:xfrm>
            <a:off x="0" y="0"/>
            <a:ext cx="12192000" cy="1597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36"/>
          <p:cNvSpPr txBox="1"/>
          <p:nvPr/>
        </p:nvSpPr>
        <p:spPr>
          <a:xfrm>
            <a:off x="3193500" y="2554700"/>
            <a:ext cx="5805000" cy="11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t/>
            </a:r>
            <a:endParaRPr b="0" i="0" sz="3300" u="none" cap="none" strike="noStrike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b="1" i="0" sz="3800" u="none" cap="none" strike="noStrike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4. </a:t>
            </a:r>
            <a:r>
              <a:rPr b="1" sz="38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지도 학습으로 확장</a:t>
            </a:r>
            <a:endParaRPr b="1" i="0" sz="6400" u="none" cap="none" strike="noStrike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711" name="Google Shape;711;p36"/>
          <p:cNvPicPr preferRelativeResize="0"/>
          <p:nvPr/>
        </p:nvPicPr>
        <p:blipFill rotWithShape="1">
          <a:blip r:embed="rId3">
            <a:alphaModFix/>
          </a:blip>
          <a:srcRect b="26461" l="10463" r="11624" t="31456"/>
          <a:stretch/>
        </p:blipFill>
        <p:spPr>
          <a:xfrm rot="611457">
            <a:off x="8435620" y="2582918"/>
            <a:ext cx="1178896" cy="1378465"/>
          </a:xfrm>
          <a:prstGeom prst="rect">
            <a:avLst/>
          </a:prstGeom>
          <a:noFill/>
          <a:ln>
            <a:noFill/>
          </a:ln>
        </p:spPr>
      </p:pic>
      <p:sp>
        <p:nvSpPr>
          <p:cNvPr id="712" name="Google Shape;712;p36"/>
          <p:cNvSpPr txBox="1"/>
          <p:nvPr/>
        </p:nvSpPr>
        <p:spPr>
          <a:xfrm>
            <a:off x="405600" y="304375"/>
            <a:ext cx="49815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sz="3300">
                <a:solidFill>
                  <a:schemeClr val="lt1"/>
                </a:solidFill>
              </a:rPr>
              <a:t>비지도 및 지도 이상 탐지</a:t>
            </a:r>
            <a:endParaRPr b="0" i="0" sz="2800" u="none" cap="none" strike="noStrike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713" name="Google Shape;713;p36"/>
          <p:cNvSpPr txBox="1"/>
          <p:nvPr/>
        </p:nvSpPr>
        <p:spPr>
          <a:xfrm>
            <a:off x="5139869" y="542279"/>
            <a:ext cx="1152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sz="1200" u="none" cap="none" strike="noStrike">
                <a:solidFill>
                  <a:srgbClr val="0078FF"/>
                </a:solidFill>
                <a:latin typeface="Arial"/>
                <a:ea typeface="Arial"/>
                <a:cs typeface="Arial"/>
                <a:sym typeface="Arial"/>
              </a:rPr>
              <a:t>2024.0</a:t>
            </a:r>
            <a:r>
              <a:rPr sz="1200">
                <a:solidFill>
                  <a:srgbClr val="0078FF"/>
                </a:solidFill>
              </a:rPr>
              <a:t>3</a:t>
            </a:r>
            <a:endParaRPr b="0" i="0" sz="1200" u="none" cap="none" strike="noStrike">
              <a:solidFill>
                <a:srgbClr val="0078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14" name="Google Shape;714;p36"/>
          <p:cNvPicPr preferRelativeResize="0"/>
          <p:nvPr/>
        </p:nvPicPr>
        <p:blipFill rotWithShape="1">
          <a:blip r:embed="rId4">
            <a:alphaModFix/>
          </a:blip>
          <a:srcRect b="93167" l="0" r="0" t="0"/>
          <a:stretch/>
        </p:blipFill>
        <p:spPr>
          <a:xfrm>
            <a:off x="0" y="0"/>
            <a:ext cx="12192000" cy="1597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37"/>
          <p:cNvSpPr/>
          <p:nvPr/>
        </p:nvSpPr>
        <p:spPr>
          <a:xfrm>
            <a:off x="4733175" y="1402600"/>
            <a:ext cx="6573300" cy="5150700"/>
          </a:xfrm>
          <a:prstGeom prst="homePlate">
            <a:avLst>
              <a:gd fmla="val 1231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0" name="Google Shape;720;p37"/>
          <p:cNvSpPr/>
          <p:nvPr/>
        </p:nvSpPr>
        <p:spPr>
          <a:xfrm>
            <a:off x="1016400" y="1402600"/>
            <a:ext cx="5334300" cy="5150700"/>
          </a:xfrm>
          <a:prstGeom prst="homePlate">
            <a:avLst>
              <a:gd fmla="val 1231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1" name="Google Shape;721;p37"/>
          <p:cNvSpPr/>
          <p:nvPr/>
        </p:nvSpPr>
        <p:spPr>
          <a:xfrm>
            <a:off x="655450" y="1402600"/>
            <a:ext cx="5519700" cy="5150700"/>
          </a:xfrm>
          <a:prstGeom prst="homePlate">
            <a:avLst>
              <a:gd fmla="val 1231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2" name="Google Shape;722;p37"/>
          <p:cNvSpPr txBox="1"/>
          <p:nvPr/>
        </p:nvSpPr>
        <p:spPr>
          <a:xfrm>
            <a:off x="846125" y="1523775"/>
            <a:ext cx="5286600" cy="41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anum Gothic"/>
              <a:buChar char="●"/>
            </a:pPr>
            <a:r>
              <a:rPr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Pretrained EfficientNet-b0 모델 사용</a:t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이진분류이므로 num_class=2 적용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anum Gothic"/>
              <a:buChar char="●"/>
            </a:pPr>
            <a:r>
              <a:rPr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불량 반도체 소자 이미지 좌우반전 + Oversampling</a:t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기존 Train 데이터에 불량 이미지가 없었음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Test에 있는 데이터를 증강해서 사용(데이터상의 한계 존재)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anum Gothic"/>
              <a:buChar char="●"/>
            </a:pPr>
            <a:r>
              <a:rPr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모델 훈련</a:t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Epochs = 7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723" name="Google Shape;723;p37"/>
          <p:cNvSpPr txBox="1"/>
          <p:nvPr/>
        </p:nvSpPr>
        <p:spPr>
          <a:xfrm>
            <a:off x="6532775" y="1531075"/>
            <a:ext cx="3886200" cy="41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</a:pPr>
            <a:r>
              <a:rPr b="1">
                <a:latin typeface="Nanum Gothic"/>
                <a:ea typeface="Nanum Gothic"/>
                <a:cs typeface="Nanum Gothic"/>
                <a:sym typeface="Nanum Gothic"/>
              </a:rPr>
              <a:t>평가값 및 confusion matrix 산출</a:t>
            </a:r>
            <a:endParaRPr b="1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anum Gothic"/>
              <a:buChar char="●"/>
            </a:pPr>
            <a:r>
              <a:rPr sz="11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데이터 다변화: 비듬 데이터</a:t>
            </a:r>
            <a:endParaRPr b="1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724" name="Google Shape;724;p37"/>
          <p:cNvCxnSpPr/>
          <p:nvPr/>
        </p:nvCxnSpPr>
        <p:spPr>
          <a:xfrm flipH="1" rot="10800000">
            <a:off x="43966" y="6621350"/>
            <a:ext cx="11981100" cy="6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25" name="Google Shape;725;p37"/>
          <p:cNvSpPr/>
          <p:nvPr/>
        </p:nvSpPr>
        <p:spPr>
          <a:xfrm>
            <a:off x="0" y="0"/>
            <a:ext cx="12192000" cy="627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6" name="Google Shape;726;p37"/>
          <p:cNvSpPr txBox="1"/>
          <p:nvPr/>
        </p:nvSpPr>
        <p:spPr>
          <a:xfrm>
            <a:off x="357809" y="183008"/>
            <a:ext cx="6097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b="1" sz="17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지도 학습 모델로의 확장_</a:t>
            </a:r>
            <a:r>
              <a:rPr b="1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b="1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EfficientNet-b0</a:t>
            </a:r>
            <a:endParaRPr b="1" sz="17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727" name="Google Shape;727;p37"/>
          <p:cNvSpPr/>
          <p:nvPr/>
        </p:nvSpPr>
        <p:spPr>
          <a:xfrm>
            <a:off x="1671675" y="6413900"/>
            <a:ext cx="2242200" cy="4161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모델 훈련 </a:t>
            </a:r>
            <a:endParaRPr b="0" i="0" sz="1400" u="none" cap="none" strike="noStrike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728" name="Google Shape;728;p37"/>
          <p:cNvSpPr/>
          <p:nvPr/>
        </p:nvSpPr>
        <p:spPr>
          <a:xfrm>
            <a:off x="7354775" y="6413900"/>
            <a:ext cx="2242200" cy="4161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예측</a:t>
            </a:r>
            <a:endParaRPr b="0" i="0" sz="1400" u="none" cap="none" strike="noStrike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729" name="Google Shape;729;p37"/>
          <p:cNvSpPr/>
          <p:nvPr/>
        </p:nvSpPr>
        <p:spPr>
          <a:xfrm>
            <a:off x="11695677" y="2750165"/>
            <a:ext cx="496200" cy="4962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C6C6C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r>
              <a: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2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0" name="Google Shape;730;p37"/>
          <p:cNvSpPr/>
          <p:nvPr/>
        </p:nvSpPr>
        <p:spPr>
          <a:xfrm>
            <a:off x="11695677" y="3246489"/>
            <a:ext cx="496200" cy="496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C6C6C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9191"/>
              </a:buClr>
              <a:buSzPts val="1200"/>
              <a:buFont typeface="Arial"/>
              <a:buNone/>
            </a:pPr>
            <a:r>
              <a:rPr b="0" i="0" sz="1200" u="none" cap="none" strike="noStrike">
                <a:solidFill>
                  <a:srgbClr val="91919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1200" u="none" cap="none" strike="noStrike">
              <a:solidFill>
                <a:srgbClr val="91919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1" name="Google Shape;731;p37"/>
          <p:cNvSpPr/>
          <p:nvPr/>
        </p:nvSpPr>
        <p:spPr>
          <a:xfrm>
            <a:off x="11695677" y="3742813"/>
            <a:ext cx="496200" cy="496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C6C6C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9191"/>
              </a:buClr>
              <a:buSzPts val="1200"/>
              <a:buFont typeface="Arial"/>
              <a:buNone/>
            </a:pPr>
            <a:r>
              <a:rPr b="0" i="0" sz="1200" u="none" cap="none" strike="noStrike">
                <a:solidFill>
                  <a:srgbClr val="91919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0" i="0" sz="1200" u="none" cap="none" strike="noStrike">
              <a:solidFill>
                <a:srgbClr val="91919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2" name="Google Shape;732;p37"/>
          <p:cNvSpPr/>
          <p:nvPr/>
        </p:nvSpPr>
        <p:spPr>
          <a:xfrm>
            <a:off x="11695677" y="4239137"/>
            <a:ext cx="496200" cy="496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C6C6C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9191"/>
              </a:buClr>
              <a:buSzPts val="1200"/>
              <a:buFont typeface="Arial"/>
              <a:buNone/>
            </a:pPr>
            <a:r>
              <a:rPr b="0" i="0" sz="1200" u="none" cap="none" strike="noStrike">
                <a:solidFill>
                  <a:srgbClr val="91919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b="0" i="0" sz="1200" u="none" cap="none" strike="noStrike">
              <a:solidFill>
                <a:srgbClr val="91919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3" name="Google Shape;733;p37"/>
          <p:cNvSpPr/>
          <p:nvPr/>
        </p:nvSpPr>
        <p:spPr>
          <a:xfrm>
            <a:off x="11695677" y="4239115"/>
            <a:ext cx="496200" cy="4962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C6C6C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4" name="Google Shape;734;p37"/>
          <p:cNvSpPr/>
          <p:nvPr/>
        </p:nvSpPr>
        <p:spPr>
          <a:xfrm>
            <a:off x="11695677" y="2750164"/>
            <a:ext cx="496200" cy="496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C6C6C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sz="1200" u="none" cap="none" strike="noStrike">
                <a:solidFill>
                  <a:srgbClr val="91919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200" u="none" cap="none" strike="noStrike">
              <a:solidFill>
                <a:srgbClr val="91919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5" name="Google Shape;735;p37"/>
          <p:cNvSpPr/>
          <p:nvPr/>
        </p:nvSpPr>
        <p:spPr>
          <a:xfrm>
            <a:off x="11695677" y="3246513"/>
            <a:ext cx="496200" cy="496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C6C6C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sz="1200" u="none" cap="none" strike="noStrike">
                <a:solidFill>
                  <a:srgbClr val="91919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1200" u="none" cap="none" strike="noStrike">
              <a:solidFill>
                <a:srgbClr val="91919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6" name="Google Shape;736;p37"/>
          <p:cNvSpPr/>
          <p:nvPr/>
        </p:nvSpPr>
        <p:spPr>
          <a:xfrm>
            <a:off x="11695677" y="4696337"/>
            <a:ext cx="496200" cy="496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C6C6C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sz="1200" u="none" cap="none" strike="noStrike">
                <a:solidFill>
                  <a:srgbClr val="919191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b="0" i="0" sz="1200" u="none" cap="none" strike="noStrike">
              <a:solidFill>
                <a:srgbClr val="91919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7" name="Google Shape;737;p37"/>
          <p:cNvSpPr txBox="1"/>
          <p:nvPr/>
        </p:nvSpPr>
        <p:spPr>
          <a:xfrm>
            <a:off x="357800" y="907600"/>
            <a:ext cx="9680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sz="2400">
                <a:latin typeface="Nanum Gothic"/>
                <a:ea typeface="Nanum Gothic"/>
                <a:cs typeface="Nanum Gothic"/>
                <a:sym typeface="Nanum Gothic"/>
              </a:rPr>
              <a:t>EfficientNet-b0를 이용한 지도학습: 반도체 소자 데이터</a:t>
            </a:r>
            <a:endParaRPr b="0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738" name="Google Shape;738;p37"/>
          <p:cNvSpPr/>
          <p:nvPr/>
        </p:nvSpPr>
        <p:spPr>
          <a:xfrm>
            <a:off x="6724425" y="4587025"/>
            <a:ext cx="3763200" cy="1266300"/>
          </a:xfrm>
          <a:prstGeom prst="roundRect">
            <a:avLst>
              <a:gd fmla="val 12252" name="adj"/>
            </a:avLst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1050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##### 최종 예측 결과 평가 점수 #####</a:t>
            </a:r>
            <a:endParaRPr sz="1050">
              <a:solidFill>
                <a:schemeClr val="dk1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-2952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Nanum Gothic Coding"/>
              <a:buChar char="●"/>
            </a:pPr>
            <a:r>
              <a:rPr sz="1050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정확도 : 0.8000</a:t>
            </a:r>
            <a:endParaRPr sz="1050">
              <a:solidFill>
                <a:schemeClr val="dk1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-2952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Nanum Gothic Coding"/>
              <a:buChar char="●"/>
            </a:pPr>
            <a:r>
              <a:rPr sz="1050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재현율 : 0.5128</a:t>
            </a:r>
            <a:endParaRPr sz="1050">
              <a:solidFill>
                <a:schemeClr val="dk1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-2952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Nanum Gothic Coding"/>
              <a:buChar char="●"/>
            </a:pPr>
            <a:r>
              <a:rPr sz="1050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F1 점수 : 0.6667</a:t>
            </a:r>
            <a:endParaRPr sz="1050">
              <a:solidFill>
                <a:schemeClr val="dk1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-2952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Nanum Gothic Coding"/>
              <a:buChar char="●"/>
            </a:pPr>
            <a:r>
              <a:rPr sz="1050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정밀도 : 0.9524</a:t>
            </a:r>
            <a:endParaRPr sz="1050">
              <a:solidFill>
                <a:schemeClr val="dk1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pic>
        <p:nvPicPr>
          <p:cNvPr id="739" name="Google Shape;739;p37"/>
          <p:cNvPicPr preferRelativeResize="0"/>
          <p:nvPr/>
        </p:nvPicPr>
        <p:blipFill rotWithShape="1">
          <a:blip r:embed="rId3">
            <a:alphaModFix/>
          </a:blip>
          <a:srcRect b="93167" l="0" r="0" t="0"/>
          <a:stretch/>
        </p:blipFill>
        <p:spPr>
          <a:xfrm>
            <a:off x="0" y="0"/>
            <a:ext cx="12192000" cy="159737"/>
          </a:xfrm>
          <a:prstGeom prst="rect">
            <a:avLst/>
          </a:prstGeom>
          <a:noFill/>
          <a:ln>
            <a:noFill/>
          </a:ln>
        </p:spPr>
      </p:pic>
      <p:pic>
        <p:nvPicPr>
          <p:cNvPr id="740" name="Google Shape;740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05449" y="1867844"/>
            <a:ext cx="3209495" cy="2703250"/>
          </a:xfrm>
          <a:prstGeom prst="rect">
            <a:avLst/>
          </a:prstGeom>
          <a:noFill/>
          <a:ln>
            <a:noFill/>
          </a:ln>
        </p:spPr>
      </p:pic>
      <p:sp>
        <p:nvSpPr>
          <p:cNvPr id="741" name="Google Shape;741;p37"/>
          <p:cNvSpPr txBox="1"/>
          <p:nvPr/>
        </p:nvSpPr>
        <p:spPr>
          <a:xfrm>
            <a:off x="7154471" y="2423741"/>
            <a:ext cx="697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sz="1200">
                <a:solidFill>
                  <a:schemeClr val="lt1"/>
                </a:solidFill>
                <a:highlight>
                  <a:srgbClr val="08306B"/>
                </a:highlight>
                <a:latin typeface="Nanum Gothic"/>
                <a:ea typeface="Nanum Gothic"/>
                <a:cs typeface="Nanum Gothic"/>
                <a:sym typeface="Nanum Gothic"/>
              </a:rPr>
              <a:t>60</a:t>
            </a:r>
            <a:endParaRPr b="0" i="0" sz="1400" u="none" cap="none" strike="noStrike">
              <a:solidFill>
                <a:schemeClr val="lt1"/>
              </a:solidFill>
              <a:highlight>
                <a:srgbClr val="08306B"/>
              </a:highlight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742" name="Google Shape;742;p37"/>
          <p:cNvSpPr txBox="1"/>
          <p:nvPr/>
        </p:nvSpPr>
        <p:spPr>
          <a:xfrm>
            <a:off x="8366546" y="2423741"/>
            <a:ext cx="697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sz="1200">
                <a:solidFill>
                  <a:schemeClr val="dk1"/>
                </a:solidFill>
                <a:highlight>
                  <a:srgbClr val="F7FBFF"/>
                </a:highlight>
                <a:latin typeface="Nanum Gothic"/>
                <a:ea typeface="Nanum Gothic"/>
                <a:cs typeface="Nanum Gothic"/>
                <a:sym typeface="Nanum Gothic"/>
              </a:rPr>
              <a:t>1</a:t>
            </a:r>
            <a:endParaRPr b="0" i="0" sz="1400" u="none" cap="none" strike="noStrike">
              <a:solidFill>
                <a:schemeClr val="dk1"/>
              </a:solidFill>
              <a:highlight>
                <a:srgbClr val="F7FBFF"/>
              </a:highlight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743" name="Google Shape;743;p37"/>
          <p:cNvSpPr txBox="1"/>
          <p:nvPr/>
        </p:nvSpPr>
        <p:spPr>
          <a:xfrm>
            <a:off x="7154471" y="3574516"/>
            <a:ext cx="697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sz="1200">
                <a:solidFill>
                  <a:schemeClr val="dk1"/>
                </a:solidFill>
                <a:highlight>
                  <a:srgbClr val="B4D3E9"/>
                </a:highlight>
                <a:latin typeface="Nanum Gothic"/>
                <a:ea typeface="Nanum Gothic"/>
                <a:cs typeface="Nanum Gothic"/>
                <a:sym typeface="Nanum Gothic"/>
              </a:rPr>
              <a:t>19</a:t>
            </a:r>
            <a:endParaRPr b="0" i="0" sz="1400" u="none" cap="none" strike="noStrike">
              <a:solidFill>
                <a:schemeClr val="dk1"/>
              </a:solidFill>
              <a:highlight>
                <a:srgbClr val="B4D3E9"/>
              </a:highlight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744" name="Google Shape;744;p37"/>
          <p:cNvSpPr txBox="1"/>
          <p:nvPr/>
        </p:nvSpPr>
        <p:spPr>
          <a:xfrm>
            <a:off x="8366546" y="3574516"/>
            <a:ext cx="697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sz="1200">
                <a:solidFill>
                  <a:schemeClr val="dk1"/>
                </a:solidFill>
                <a:highlight>
                  <a:srgbClr val="AFD1E7"/>
                </a:highlight>
                <a:latin typeface="Nanum Gothic"/>
                <a:ea typeface="Nanum Gothic"/>
                <a:cs typeface="Nanum Gothic"/>
                <a:sym typeface="Nanum Gothic"/>
              </a:rPr>
              <a:t>20</a:t>
            </a:r>
            <a:endParaRPr b="0" i="0" sz="1400" u="none" cap="none" strike="noStrike">
              <a:solidFill>
                <a:schemeClr val="dk1"/>
              </a:solidFill>
              <a:highlight>
                <a:srgbClr val="AFD1E7"/>
              </a:highlight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745" name="Google Shape;745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87613" y="3413229"/>
            <a:ext cx="1268119" cy="135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6" name="Google Shape;746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79950" y="3413250"/>
            <a:ext cx="1268100" cy="1353155"/>
          </a:xfrm>
          <a:prstGeom prst="rect">
            <a:avLst/>
          </a:prstGeom>
          <a:noFill/>
          <a:ln>
            <a:noFill/>
          </a:ln>
        </p:spPr>
      </p:pic>
      <p:sp>
        <p:nvSpPr>
          <p:cNvPr id="747" name="Google Shape;747;p37"/>
          <p:cNvSpPr txBox="1"/>
          <p:nvPr/>
        </p:nvSpPr>
        <p:spPr>
          <a:xfrm>
            <a:off x="821925" y="3430236"/>
            <a:ext cx="1999500" cy="230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sz="900">
                <a:solidFill>
                  <a:schemeClr val="dk1"/>
                </a:solidFill>
                <a:highlight>
                  <a:srgbClr val="F7FBFF"/>
                </a:highlight>
                <a:latin typeface="Nanum Gothic"/>
                <a:ea typeface="Nanum Gothic"/>
                <a:cs typeface="Nanum Gothic"/>
                <a:sym typeface="Nanum Gothic"/>
              </a:rPr>
              <a:t>Train Data Ratio(852)</a:t>
            </a:r>
            <a:endParaRPr b="0" i="0" sz="1100" u="none" cap="none" strike="noStrike">
              <a:solidFill>
                <a:srgbClr val="000000"/>
              </a:solidFill>
              <a:highlight>
                <a:srgbClr val="F7FBFF"/>
              </a:highlight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748" name="Google Shape;748;p37"/>
          <p:cNvSpPr txBox="1"/>
          <p:nvPr/>
        </p:nvSpPr>
        <p:spPr>
          <a:xfrm>
            <a:off x="2479950" y="3430225"/>
            <a:ext cx="1324500" cy="230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sz="900">
                <a:solidFill>
                  <a:schemeClr val="dk1"/>
                </a:solidFill>
                <a:highlight>
                  <a:srgbClr val="F7FBFF"/>
                </a:highlight>
                <a:latin typeface="Nanum Gothic"/>
                <a:ea typeface="Nanum Gothic"/>
                <a:cs typeface="Nanum Gothic"/>
                <a:sym typeface="Nanum Gothic"/>
              </a:rPr>
              <a:t>Test </a:t>
            </a:r>
            <a:r>
              <a:rPr b="1" sz="900">
                <a:solidFill>
                  <a:schemeClr val="dk1"/>
                </a:solidFill>
                <a:highlight>
                  <a:srgbClr val="F7FBFF"/>
                </a:highlight>
                <a:latin typeface="Nanum Gothic"/>
                <a:ea typeface="Nanum Gothic"/>
                <a:cs typeface="Nanum Gothic"/>
                <a:sym typeface="Nanum Gothic"/>
              </a:rPr>
              <a:t>Data Ratio(100)</a:t>
            </a:r>
            <a:endParaRPr b="0" i="0" sz="1100" u="none" cap="none" strike="noStrike">
              <a:solidFill>
                <a:srgbClr val="000000"/>
              </a:solidFill>
              <a:highlight>
                <a:srgbClr val="F7FBFF"/>
              </a:highlight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749" name="Google Shape;749;p37"/>
          <p:cNvSpPr txBox="1"/>
          <p:nvPr/>
        </p:nvSpPr>
        <p:spPr>
          <a:xfrm>
            <a:off x="941263" y="4571100"/>
            <a:ext cx="13884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sz="900">
                <a:solidFill>
                  <a:schemeClr val="dk1"/>
                </a:solidFill>
                <a:highlight>
                  <a:srgbClr val="F7FBFF"/>
                </a:highlight>
                <a:latin typeface="Nanum Gothic"/>
                <a:ea typeface="Nanum Gothic"/>
                <a:cs typeface="Nanum Gothic"/>
                <a:sym typeface="Nanum Gothic"/>
              </a:rPr>
              <a:t>Anomaly</a:t>
            </a:r>
            <a:endParaRPr b="0" i="0" sz="1100" u="none" cap="none" strike="noStrike">
              <a:solidFill>
                <a:srgbClr val="000000"/>
              </a:solidFill>
              <a:highlight>
                <a:srgbClr val="F7FBFF"/>
              </a:highlight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750" name="Google Shape;750;p37"/>
          <p:cNvSpPr txBox="1"/>
          <p:nvPr/>
        </p:nvSpPr>
        <p:spPr>
          <a:xfrm>
            <a:off x="3074618" y="4550381"/>
            <a:ext cx="6972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sz="900">
                <a:solidFill>
                  <a:schemeClr val="dk1"/>
                </a:solidFill>
                <a:highlight>
                  <a:srgbClr val="F7FBFF"/>
                </a:highlight>
                <a:latin typeface="Nanum Gothic"/>
                <a:ea typeface="Nanum Gothic"/>
                <a:cs typeface="Nanum Gothic"/>
                <a:sym typeface="Nanum Gothic"/>
              </a:rPr>
              <a:t>Anomaly</a:t>
            </a:r>
            <a:endParaRPr b="0" i="0" sz="1100" u="none" cap="none" strike="noStrike">
              <a:solidFill>
                <a:srgbClr val="000000"/>
              </a:solidFill>
              <a:highlight>
                <a:srgbClr val="F7FBFF"/>
              </a:highlight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751" name="Google Shape;751;p37"/>
          <p:cNvSpPr txBox="1"/>
          <p:nvPr/>
        </p:nvSpPr>
        <p:spPr>
          <a:xfrm>
            <a:off x="3381718" y="3742706"/>
            <a:ext cx="6972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sz="900">
                <a:solidFill>
                  <a:schemeClr val="dk1"/>
                </a:solidFill>
                <a:highlight>
                  <a:srgbClr val="F7FBFF"/>
                </a:highlight>
                <a:latin typeface="Nanum Gothic"/>
                <a:ea typeface="Nanum Gothic"/>
                <a:cs typeface="Nanum Gothic"/>
                <a:sym typeface="Nanum Gothic"/>
              </a:rPr>
              <a:t>Normal</a:t>
            </a:r>
            <a:endParaRPr b="0" i="0" sz="1100" u="none" cap="none" strike="noStrike">
              <a:solidFill>
                <a:srgbClr val="000000"/>
              </a:solidFill>
              <a:highlight>
                <a:srgbClr val="F7FBFF"/>
              </a:highlight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752" name="Google Shape;752;p37"/>
          <p:cNvSpPr txBox="1"/>
          <p:nvPr/>
        </p:nvSpPr>
        <p:spPr>
          <a:xfrm>
            <a:off x="859743" y="3742706"/>
            <a:ext cx="6972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sz="900">
                <a:solidFill>
                  <a:schemeClr val="dk1"/>
                </a:solidFill>
                <a:highlight>
                  <a:srgbClr val="F7FBFF"/>
                </a:highlight>
                <a:latin typeface="Nanum Gothic"/>
                <a:ea typeface="Nanum Gothic"/>
                <a:cs typeface="Nanum Gothic"/>
                <a:sym typeface="Nanum Gothic"/>
              </a:rPr>
              <a:t>Normal</a:t>
            </a:r>
            <a:endParaRPr b="0" i="0" sz="1100" u="none" cap="none" strike="noStrike">
              <a:solidFill>
                <a:srgbClr val="000000"/>
              </a:solidFill>
              <a:highlight>
                <a:srgbClr val="F7FBFF"/>
              </a:highlight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753" name="Google Shape;753;p37"/>
          <p:cNvSpPr txBox="1"/>
          <p:nvPr/>
        </p:nvSpPr>
        <p:spPr>
          <a:xfrm>
            <a:off x="1473068" y="3742706"/>
            <a:ext cx="6972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sz="900">
                <a:solidFill>
                  <a:schemeClr val="lt1"/>
                </a:solidFill>
                <a:highlight>
                  <a:srgbClr val="1F77B4"/>
                </a:highlight>
                <a:latin typeface="Nanum Gothic"/>
                <a:ea typeface="Nanum Gothic"/>
                <a:cs typeface="Nanum Gothic"/>
                <a:sym typeface="Nanum Gothic"/>
              </a:rPr>
              <a:t>50%</a:t>
            </a:r>
            <a:endParaRPr b="0" i="0" sz="1100" u="none" cap="none" strike="noStrike">
              <a:solidFill>
                <a:schemeClr val="lt1"/>
              </a:solidFill>
              <a:highlight>
                <a:srgbClr val="1F77B4"/>
              </a:highlight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754" name="Google Shape;754;p37"/>
          <p:cNvSpPr txBox="1"/>
          <p:nvPr/>
        </p:nvSpPr>
        <p:spPr>
          <a:xfrm>
            <a:off x="1473068" y="4254890"/>
            <a:ext cx="6972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sz="900">
                <a:solidFill>
                  <a:schemeClr val="dk1"/>
                </a:solidFill>
                <a:highlight>
                  <a:srgbClr val="FF7F0E"/>
                </a:highlight>
                <a:latin typeface="Nanum Gothic"/>
                <a:ea typeface="Nanum Gothic"/>
                <a:cs typeface="Nanum Gothic"/>
                <a:sym typeface="Nanum Gothic"/>
              </a:rPr>
              <a:t>50%</a:t>
            </a:r>
            <a:endParaRPr b="0" i="0" sz="1100" u="none" cap="none" strike="noStrike">
              <a:solidFill>
                <a:srgbClr val="000000"/>
              </a:solidFill>
              <a:highlight>
                <a:srgbClr val="FF7F0E"/>
              </a:highlight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755" name="Google Shape;755;p37"/>
          <p:cNvSpPr txBox="1"/>
          <p:nvPr/>
        </p:nvSpPr>
        <p:spPr>
          <a:xfrm>
            <a:off x="2689193" y="3742706"/>
            <a:ext cx="6972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sz="900">
                <a:solidFill>
                  <a:schemeClr val="lt1"/>
                </a:solidFill>
                <a:highlight>
                  <a:srgbClr val="1F77B4"/>
                </a:highlight>
                <a:latin typeface="Nanum Gothic"/>
                <a:ea typeface="Nanum Gothic"/>
                <a:cs typeface="Nanum Gothic"/>
                <a:sym typeface="Nanum Gothic"/>
              </a:rPr>
              <a:t>61</a:t>
            </a:r>
            <a:r>
              <a:rPr b="1" sz="900">
                <a:solidFill>
                  <a:schemeClr val="lt1"/>
                </a:solidFill>
                <a:highlight>
                  <a:srgbClr val="1F77B4"/>
                </a:highlight>
                <a:latin typeface="Nanum Gothic"/>
                <a:ea typeface="Nanum Gothic"/>
                <a:cs typeface="Nanum Gothic"/>
                <a:sym typeface="Nanum Gothic"/>
              </a:rPr>
              <a:t>%</a:t>
            </a:r>
            <a:endParaRPr b="0" i="0" sz="1100" u="none" cap="none" strike="noStrike">
              <a:solidFill>
                <a:schemeClr val="lt1"/>
              </a:solidFill>
              <a:highlight>
                <a:srgbClr val="1F77B4"/>
              </a:highlight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756" name="Google Shape;756;p37"/>
          <p:cNvSpPr txBox="1"/>
          <p:nvPr/>
        </p:nvSpPr>
        <p:spPr>
          <a:xfrm>
            <a:off x="2900067" y="4254890"/>
            <a:ext cx="6972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sz="900">
                <a:solidFill>
                  <a:schemeClr val="dk1"/>
                </a:solidFill>
                <a:highlight>
                  <a:srgbClr val="FF7F0E"/>
                </a:highlight>
                <a:latin typeface="Nanum Gothic"/>
                <a:ea typeface="Nanum Gothic"/>
                <a:cs typeface="Nanum Gothic"/>
                <a:sym typeface="Nanum Gothic"/>
              </a:rPr>
              <a:t>39</a:t>
            </a:r>
            <a:r>
              <a:rPr b="1" sz="900">
                <a:solidFill>
                  <a:schemeClr val="dk1"/>
                </a:solidFill>
                <a:highlight>
                  <a:srgbClr val="FF7F0E"/>
                </a:highlight>
                <a:latin typeface="Nanum Gothic"/>
                <a:ea typeface="Nanum Gothic"/>
                <a:cs typeface="Nanum Gothic"/>
                <a:sym typeface="Nanum Gothic"/>
              </a:rPr>
              <a:t>%</a:t>
            </a:r>
            <a:endParaRPr b="0" i="0" sz="1100" u="none" cap="none" strike="noStrike">
              <a:solidFill>
                <a:srgbClr val="000000"/>
              </a:solidFill>
              <a:highlight>
                <a:srgbClr val="FF7F0E"/>
              </a:highlight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757" name="Google Shape;757;p3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856074" y="4979388"/>
            <a:ext cx="1626777" cy="1353175"/>
          </a:xfrm>
          <a:prstGeom prst="rect">
            <a:avLst/>
          </a:prstGeom>
          <a:noFill/>
          <a:ln>
            <a:noFill/>
          </a:ln>
        </p:spPr>
      </p:pic>
      <p:sp>
        <p:nvSpPr>
          <p:cNvPr id="758" name="Google Shape;758;p37"/>
          <p:cNvSpPr txBox="1"/>
          <p:nvPr/>
        </p:nvSpPr>
        <p:spPr>
          <a:xfrm>
            <a:off x="2733675" y="4841956"/>
            <a:ext cx="1999500" cy="230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sz="900">
                <a:solidFill>
                  <a:schemeClr val="dk1"/>
                </a:solidFill>
                <a:highlight>
                  <a:srgbClr val="F7FBFF"/>
                </a:highlight>
                <a:latin typeface="Nanum Gothic"/>
                <a:ea typeface="Nanum Gothic"/>
                <a:cs typeface="Nanum Gothic"/>
                <a:sym typeface="Nanum Gothic"/>
              </a:rPr>
              <a:t>Train loss</a:t>
            </a:r>
            <a:endParaRPr b="0" i="0" sz="1100" u="none" cap="none" strike="noStrike">
              <a:solidFill>
                <a:srgbClr val="000000"/>
              </a:solidFill>
              <a:highlight>
                <a:srgbClr val="F7FBFF"/>
              </a:highlight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759" name="Google Shape;759;p37"/>
          <p:cNvSpPr txBox="1"/>
          <p:nvPr/>
        </p:nvSpPr>
        <p:spPr>
          <a:xfrm>
            <a:off x="2733675" y="6171890"/>
            <a:ext cx="19995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sz="900">
                <a:solidFill>
                  <a:schemeClr val="dk1"/>
                </a:solidFill>
                <a:highlight>
                  <a:srgbClr val="F7FBFF"/>
                </a:highlight>
                <a:latin typeface="Nanum Gothic"/>
                <a:ea typeface="Nanum Gothic"/>
                <a:cs typeface="Nanum Gothic"/>
                <a:sym typeface="Nanum Gothic"/>
              </a:rPr>
              <a:t>epoch</a:t>
            </a:r>
            <a:endParaRPr b="0" i="0" sz="1100" u="none" cap="none" strike="noStrike">
              <a:solidFill>
                <a:srgbClr val="000000"/>
              </a:solidFill>
              <a:highlight>
                <a:srgbClr val="F7FBFF"/>
              </a:highlight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760" name="Google Shape;760;p3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332723" y="3465300"/>
            <a:ext cx="1388401" cy="1388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61" name="Google Shape;761;p3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-5052425" y="1369300"/>
            <a:ext cx="4876800" cy="487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38"/>
          <p:cNvSpPr/>
          <p:nvPr/>
        </p:nvSpPr>
        <p:spPr>
          <a:xfrm>
            <a:off x="4733175" y="1402600"/>
            <a:ext cx="6573300" cy="5150700"/>
          </a:xfrm>
          <a:prstGeom prst="homePlate">
            <a:avLst>
              <a:gd fmla="val 1231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7" name="Google Shape;767;p38"/>
          <p:cNvSpPr/>
          <p:nvPr/>
        </p:nvSpPr>
        <p:spPr>
          <a:xfrm>
            <a:off x="1016400" y="1402600"/>
            <a:ext cx="5334300" cy="5150700"/>
          </a:xfrm>
          <a:prstGeom prst="homePlate">
            <a:avLst>
              <a:gd fmla="val 1231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8" name="Google Shape;768;p38"/>
          <p:cNvSpPr/>
          <p:nvPr/>
        </p:nvSpPr>
        <p:spPr>
          <a:xfrm>
            <a:off x="655450" y="1402600"/>
            <a:ext cx="5519700" cy="5150700"/>
          </a:xfrm>
          <a:prstGeom prst="homePlate">
            <a:avLst>
              <a:gd fmla="val 1231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9" name="Google Shape;769;p38"/>
          <p:cNvSpPr txBox="1"/>
          <p:nvPr/>
        </p:nvSpPr>
        <p:spPr>
          <a:xfrm>
            <a:off x="846125" y="1531375"/>
            <a:ext cx="5286600" cy="6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anum Gothic"/>
              <a:buChar char="●"/>
            </a:pPr>
            <a:r>
              <a:rPr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사용 데이터</a:t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770" name="Google Shape;770;p38"/>
          <p:cNvSpPr txBox="1"/>
          <p:nvPr/>
        </p:nvSpPr>
        <p:spPr>
          <a:xfrm>
            <a:off x="6532775" y="1531075"/>
            <a:ext cx="3886200" cy="476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anum Gothic"/>
              <a:buChar char="●"/>
            </a:pPr>
            <a:r>
              <a:rPr b="1">
                <a:latin typeface="Nanum Gothic"/>
                <a:ea typeface="Nanum Gothic"/>
                <a:cs typeface="Nanum Gothic"/>
                <a:sym typeface="Nanum Gothic"/>
              </a:rPr>
              <a:t>Transform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>
                <a:latin typeface="Nanum Gothic"/>
                <a:ea typeface="Nanum Gothic"/>
                <a:cs typeface="Nanum Gothic"/>
                <a:sym typeface="Nanum Gothic"/>
              </a:rPr>
              <a:t>Train 데이터와 Test 데이터에 별개로 적용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anum Gothic"/>
              <a:buChar char="●"/>
            </a:pPr>
            <a:r>
              <a:rPr sz="11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데이터 다변화: 비듬 데이터</a:t>
            </a:r>
            <a:endParaRPr b="1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771" name="Google Shape;771;p38"/>
          <p:cNvCxnSpPr/>
          <p:nvPr/>
        </p:nvCxnSpPr>
        <p:spPr>
          <a:xfrm flipH="1" rot="10800000">
            <a:off x="43966" y="6621350"/>
            <a:ext cx="11981100" cy="6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72" name="Google Shape;772;p38"/>
          <p:cNvSpPr/>
          <p:nvPr/>
        </p:nvSpPr>
        <p:spPr>
          <a:xfrm>
            <a:off x="0" y="0"/>
            <a:ext cx="12192000" cy="627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3" name="Google Shape;773;p38"/>
          <p:cNvSpPr txBox="1"/>
          <p:nvPr/>
        </p:nvSpPr>
        <p:spPr>
          <a:xfrm>
            <a:off x="357809" y="183008"/>
            <a:ext cx="60978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b="1" sz="17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지도 학습 모델로의 확장_</a:t>
            </a:r>
            <a:r>
              <a:rPr b="1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 데이터 다변화: 비듬데이터 </a:t>
            </a:r>
            <a:endParaRPr b="1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t/>
            </a:r>
            <a:endParaRPr b="1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774" name="Google Shape;774;p38"/>
          <p:cNvSpPr/>
          <p:nvPr/>
        </p:nvSpPr>
        <p:spPr>
          <a:xfrm>
            <a:off x="1671675" y="6413900"/>
            <a:ext cx="2242200" cy="4161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데이터 추출</a:t>
            </a:r>
            <a:endParaRPr b="0" i="0" sz="1400" u="none" cap="none" strike="noStrike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775" name="Google Shape;775;p38"/>
          <p:cNvSpPr/>
          <p:nvPr/>
        </p:nvSpPr>
        <p:spPr>
          <a:xfrm>
            <a:off x="7354775" y="6413900"/>
            <a:ext cx="2242200" cy="4161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예측</a:t>
            </a:r>
            <a:endParaRPr b="0" i="0" sz="1400" u="none" cap="none" strike="noStrike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776" name="Google Shape;776;p38"/>
          <p:cNvSpPr/>
          <p:nvPr/>
        </p:nvSpPr>
        <p:spPr>
          <a:xfrm>
            <a:off x="11695677" y="2750165"/>
            <a:ext cx="496200" cy="4962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C6C6C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r>
              <a: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2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7" name="Google Shape;777;p38"/>
          <p:cNvSpPr/>
          <p:nvPr/>
        </p:nvSpPr>
        <p:spPr>
          <a:xfrm>
            <a:off x="11695677" y="3246489"/>
            <a:ext cx="496200" cy="496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C6C6C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9191"/>
              </a:buClr>
              <a:buSzPts val="1200"/>
              <a:buFont typeface="Arial"/>
              <a:buNone/>
            </a:pPr>
            <a:r>
              <a:rPr b="0" i="0" sz="1200" u="none" cap="none" strike="noStrike">
                <a:solidFill>
                  <a:srgbClr val="91919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1200" u="none" cap="none" strike="noStrike">
              <a:solidFill>
                <a:srgbClr val="91919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8" name="Google Shape;778;p38"/>
          <p:cNvSpPr/>
          <p:nvPr/>
        </p:nvSpPr>
        <p:spPr>
          <a:xfrm>
            <a:off x="11695677" y="3742813"/>
            <a:ext cx="496200" cy="496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C6C6C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9191"/>
              </a:buClr>
              <a:buSzPts val="1200"/>
              <a:buFont typeface="Arial"/>
              <a:buNone/>
            </a:pPr>
            <a:r>
              <a:rPr b="0" i="0" sz="1200" u="none" cap="none" strike="noStrike">
                <a:solidFill>
                  <a:srgbClr val="91919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0" i="0" sz="1200" u="none" cap="none" strike="noStrike">
              <a:solidFill>
                <a:srgbClr val="91919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9" name="Google Shape;779;p38"/>
          <p:cNvSpPr/>
          <p:nvPr/>
        </p:nvSpPr>
        <p:spPr>
          <a:xfrm>
            <a:off x="11695677" y="4239137"/>
            <a:ext cx="496200" cy="496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C6C6C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9191"/>
              </a:buClr>
              <a:buSzPts val="1200"/>
              <a:buFont typeface="Arial"/>
              <a:buNone/>
            </a:pPr>
            <a:r>
              <a:rPr b="0" i="0" sz="1200" u="none" cap="none" strike="noStrike">
                <a:solidFill>
                  <a:srgbClr val="91919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b="0" i="0" sz="1200" u="none" cap="none" strike="noStrike">
              <a:solidFill>
                <a:srgbClr val="91919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0" name="Google Shape;780;p38"/>
          <p:cNvSpPr/>
          <p:nvPr/>
        </p:nvSpPr>
        <p:spPr>
          <a:xfrm>
            <a:off x="11695677" y="4239115"/>
            <a:ext cx="496200" cy="4962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C6C6C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1" name="Google Shape;781;p38"/>
          <p:cNvSpPr/>
          <p:nvPr/>
        </p:nvSpPr>
        <p:spPr>
          <a:xfrm>
            <a:off x="11695677" y="2750164"/>
            <a:ext cx="496200" cy="496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C6C6C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sz="1200" u="none" cap="none" strike="noStrike">
                <a:solidFill>
                  <a:srgbClr val="91919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200" u="none" cap="none" strike="noStrike">
              <a:solidFill>
                <a:srgbClr val="91919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2" name="Google Shape;782;p38"/>
          <p:cNvSpPr/>
          <p:nvPr/>
        </p:nvSpPr>
        <p:spPr>
          <a:xfrm>
            <a:off x="11695677" y="3246513"/>
            <a:ext cx="496200" cy="496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C6C6C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sz="1200" u="none" cap="none" strike="noStrike">
                <a:solidFill>
                  <a:srgbClr val="91919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1200" u="none" cap="none" strike="noStrike">
              <a:solidFill>
                <a:srgbClr val="91919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3" name="Google Shape;783;p38"/>
          <p:cNvSpPr/>
          <p:nvPr/>
        </p:nvSpPr>
        <p:spPr>
          <a:xfrm>
            <a:off x="11695677" y="4696337"/>
            <a:ext cx="496200" cy="496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C6C6C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sz="1200" u="none" cap="none" strike="noStrike">
                <a:solidFill>
                  <a:srgbClr val="919191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b="0" i="0" sz="1200" u="none" cap="none" strike="noStrike">
              <a:solidFill>
                <a:srgbClr val="91919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4" name="Google Shape;784;p38"/>
          <p:cNvSpPr txBox="1"/>
          <p:nvPr/>
        </p:nvSpPr>
        <p:spPr>
          <a:xfrm>
            <a:off x="357800" y="907600"/>
            <a:ext cx="9680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sz="2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데이터 다변화: 비듬 데이터 </a:t>
            </a:r>
            <a:endParaRPr b="1" sz="24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785" name="Google Shape;785;p38"/>
          <p:cNvPicPr preferRelativeResize="0"/>
          <p:nvPr/>
        </p:nvPicPr>
        <p:blipFill rotWithShape="1">
          <a:blip r:embed="rId3">
            <a:alphaModFix/>
          </a:blip>
          <a:srcRect b="93167" l="0" r="0" t="0"/>
          <a:stretch/>
        </p:blipFill>
        <p:spPr>
          <a:xfrm>
            <a:off x="0" y="0"/>
            <a:ext cx="12192000" cy="159737"/>
          </a:xfrm>
          <a:prstGeom prst="rect">
            <a:avLst/>
          </a:prstGeom>
          <a:noFill/>
          <a:ln>
            <a:noFill/>
          </a:ln>
        </p:spPr>
      </p:pic>
      <p:sp>
        <p:nvSpPr>
          <p:cNvPr id="786" name="Google Shape;786;p38"/>
          <p:cNvSpPr/>
          <p:nvPr/>
        </p:nvSpPr>
        <p:spPr>
          <a:xfrm>
            <a:off x="6591150" y="2334800"/>
            <a:ext cx="4233000" cy="1944600"/>
          </a:xfrm>
          <a:prstGeom prst="roundRect">
            <a:avLst>
              <a:gd fmla="val 6797" name="adj"/>
            </a:avLst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1050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Train용 데이터 변환</a:t>
            </a:r>
            <a:endParaRPr sz="1050">
              <a:solidFill>
                <a:schemeClr val="dk1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-295275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Nanum Gothic Coding"/>
              <a:buChar char="●"/>
            </a:pPr>
            <a:r>
              <a:rPr sz="1050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Resize((220, 220))</a:t>
            </a:r>
            <a:endParaRPr sz="1050">
              <a:solidFill>
                <a:schemeClr val="dk1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-295275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Nanum Gothic Coding"/>
              <a:buChar char="●"/>
            </a:pPr>
            <a:r>
              <a:rPr sz="1050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CenterCrop(180)</a:t>
            </a:r>
            <a:endParaRPr sz="1050">
              <a:solidFill>
                <a:schemeClr val="dk1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-295275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Nanum Gothic Coding"/>
              <a:buChar char="●"/>
            </a:pPr>
            <a:r>
              <a:rPr sz="1050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RandomHorizontalFlip(0.5)</a:t>
            </a:r>
            <a:endParaRPr sz="1050">
              <a:solidFill>
                <a:schemeClr val="dk1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-295275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Nanum Gothic Coding"/>
              <a:buChar char="●"/>
            </a:pPr>
            <a:r>
              <a:rPr sz="1050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RandomVerticalFlip(0.2)</a:t>
            </a:r>
            <a:endParaRPr sz="1050">
              <a:solidFill>
                <a:schemeClr val="dk1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-295275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Nanum Gothic Coding"/>
              <a:buChar char="●"/>
            </a:pPr>
            <a:r>
              <a:rPr sz="1050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RandomRotation(20)</a:t>
            </a:r>
            <a:endParaRPr sz="1050">
              <a:solidFill>
                <a:schemeClr val="dk1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-295275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Nanum Gothic Coding"/>
              <a:buChar char="●"/>
            </a:pPr>
            <a:r>
              <a:rPr sz="1050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Normalize((0,485, 0.456, 0.406),(0.229, 0.224, 0.225))</a:t>
            </a:r>
            <a:endParaRPr sz="1050">
              <a:solidFill>
                <a:schemeClr val="dk1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sp>
        <p:nvSpPr>
          <p:cNvPr id="787" name="Google Shape;787;p38"/>
          <p:cNvSpPr/>
          <p:nvPr/>
        </p:nvSpPr>
        <p:spPr>
          <a:xfrm>
            <a:off x="6591150" y="4450550"/>
            <a:ext cx="4233000" cy="1344000"/>
          </a:xfrm>
          <a:prstGeom prst="roundRect">
            <a:avLst>
              <a:gd fmla="val 6797" name="adj"/>
            </a:avLst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1050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Test용 데이터 변환</a:t>
            </a:r>
            <a:endParaRPr sz="1050">
              <a:solidFill>
                <a:schemeClr val="dk1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-295275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Nanum Gothic Coding"/>
              <a:buChar char="●"/>
            </a:pPr>
            <a:r>
              <a:rPr sz="1050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Resize((220, 220))</a:t>
            </a:r>
            <a:endParaRPr sz="1050">
              <a:solidFill>
                <a:schemeClr val="dk1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-295275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Nanum Gothic Coding"/>
              <a:buChar char="●"/>
            </a:pPr>
            <a:r>
              <a:rPr sz="1050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CenterCrop(180)</a:t>
            </a:r>
            <a:endParaRPr sz="1050">
              <a:solidFill>
                <a:schemeClr val="dk1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-295275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Nanum Gothic Coding"/>
              <a:buChar char="●"/>
            </a:pPr>
            <a:r>
              <a:rPr sz="1050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Normalize((0,485, 0.456, 0.406),(0.229, 0.224, 0.225))</a:t>
            </a:r>
            <a:endParaRPr sz="1050">
              <a:solidFill>
                <a:schemeClr val="dk1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sp>
        <p:nvSpPr>
          <p:cNvPr id="788" name="Google Shape;788;p38"/>
          <p:cNvSpPr/>
          <p:nvPr/>
        </p:nvSpPr>
        <p:spPr>
          <a:xfrm>
            <a:off x="1266375" y="1978700"/>
            <a:ext cx="4233000" cy="1090500"/>
          </a:xfrm>
          <a:prstGeom prst="roundRect">
            <a:avLst>
              <a:gd fmla="val 12252" name="adj"/>
            </a:avLst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952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Nanum Gothic Coding"/>
              <a:buChar char="●"/>
            </a:pPr>
            <a:r>
              <a:rPr sz="1050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Train 정상 이미지 개수 : 534</a:t>
            </a:r>
            <a:endParaRPr sz="1050">
              <a:solidFill>
                <a:schemeClr val="dk1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-2952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Nanum Gothic Coding"/>
              <a:buChar char="●"/>
            </a:pPr>
            <a:r>
              <a:rPr sz="1050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Train 불량 이미지 개수 : 2256</a:t>
            </a:r>
            <a:endParaRPr sz="1050">
              <a:solidFill>
                <a:schemeClr val="dk1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-295275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Nanum Gothic Coding"/>
              <a:buChar char="●"/>
            </a:pPr>
            <a:r>
              <a:rPr sz="1050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Test 정상 이미지 개수: 50</a:t>
            </a:r>
            <a:endParaRPr sz="1050">
              <a:solidFill>
                <a:schemeClr val="dk1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-295275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Nanum Gothic Coding"/>
              <a:buChar char="●"/>
            </a:pPr>
            <a:r>
              <a:rPr sz="1050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Test 불량 이미지 개수: 50</a:t>
            </a:r>
            <a:endParaRPr sz="1050">
              <a:solidFill>
                <a:schemeClr val="dk1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pic>
        <p:nvPicPr>
          <p:cNvPr id="789" name="Google Shape;789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04875" y="3533917"/>
            <a:ext cx="1994497" cy="2128275"/>
          </a:xfrm>
          <a:prstGeom prst="rect">
            <a:avLst/>
          </a:prstGeom>
          <a:noFill/>
          <a:ln>
            <a:noFill/>
          </a:ln>
        </p:spPr>
      </p:pic>
      <p:sp>
        <p:nvSpPr>
          <p:cNvPr id="790" name="Google Shape;790;p38"/>
          <p:cNvSpPr txBox="1"/>
          <p:nvPr/>
        </p:nvSpPr>
        <p:spPr>
          <a:xfrm>
            <a:off x="4206337" y="4961816"/>
            <a:ext cx="691500" cy="230700"/>
          </a:xfrm>
          <a:prstGeom prst="rect">
            <a:avLst/>
          </a:prstGeom>
          <a:solidFill>
            <a:srgbClr val="FF7F0E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sz="9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50</a:t>
            </a:r>
            <a:r>
              <a:rPr b="1" sz="9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%</a:t>
            </a:r>
            <a:endParaRPr b="1" sz="9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791" name="Google Shape;791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90175" y="3533925"/>
            <a:ext cx="2189084" cy="2128275"/>
          </a:xfrm>
          <a:prstGeom prst="rect">
            <a:avLst/>
          </a:prstGeom>
          <a:noFill/>
          <a:ln>
            <a:noFill/>
          </a:ln>
        </p:spPr>
      </p:pic>
      <p:sp>
        <p:nvSpPr>
          <p:cNvPr id="792" name="Google Shape;792;p38"/>
          <p:cNvSpPr txBox="1"/>
          <p:nvPr/>
        </p:nvSpPr>
        <p:spPr>
          <a:xfrm>
            <a:off x="4206337" y="4151816"/>
            <a:ext cx="691500" cy="230700"/>
          </a:xfrm>
          <a:prstGeom prst="rect">
            <a:avLst/>
          </a:prstGeom>
          <a:solidFill>
            <a:srgbClr val="1F77B4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sz="9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50%</a:t>
            </a:r>
            <a:endParaRPr b="1" sz="9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793" name="Google Shape;793;p38"/>
          <p:cNvSpPr txBox="1"/>
          <p:nvPr/>
        </p:nvSpPr>
        <p:spPr>
          <a:xfrm>
            <a:off x="2403787" y="4276454"/>
            <a:ext cx="6915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sz="900">
                <a:solidFill>
                  <a:schemeClr val="lt1"/>
                </a:solidFill>
                <a:highlight>
                  <a:srgbClr val="1F77B4"/>
                </a:highlight>
                <a:latin typeface="Nanum Gothic"/>
                <a:ea typeface="Nanum Gothic"/>
                <a:cs typeface="Nanum Gothic"/>
                <a:sym typeface="Nanum Gothic"/>
              </a:rPr>
              <a:t>19.14</a:t>
            </a:r>
            <a:r>
              <a:rPr b="1" sz="900">
                <a:solidFill>
                  <a:schemeClr val="lt1"/>
                </a:solidFill>
                <a:highlight>
                  <a:srgbClr val="1F77B4"/>
                </a:highlight>
                <a:latin typeface="Nanum Gothic"/>
                <a:ea typeface="Nanum Gothic"/>
                <a:cs typeface="Nanum Gothic"/>
                <a:sym typeface="Nanum Gothic"/>
              </a:rPr>
              <a:t>%</a:t>
            </a:r>
            <a:endParaRPr b="1" sz="900">
              <a:solidFill>
                <a:schemeClr val="lt1"/>
              </a:solidFill>
              <a:highlight>
                <a:srgbClr val="1F77B4"/>
              </a:highlight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794" name="Google Shape;794;p38"/>
          <p:cNvSpPr txBox="1"/>
          <p:nvPr/>
        </p:nvSpPr>
        <p:spPr>
          <a:xfrm>
            <a:off x="1671687" y="4785691"/>
            <a:ext cx="691500" cy="230700"/>
          </a:xfrm>
          <a:prstGeom prst="rect">
            <a:avLst/>
          </a:prstGeom>
          <a:solidFill>
            <a:srgbClr val="FF7F0E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sz="9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8</a:t>
            </a:r>
            <a:r>
              <a:rPr b="1" sz="9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0.86%</a:t>
            </a:r>
            <a:endParaRPr b="1" sz="9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p39"/>
          <p:cNvSpPr/>
          <p:nvPr/>
        </p:nvSpPr>
        <p:spPr>
          <a:xfrm>
            <a:off x="4733175" y="1402600"/>
            <a:ext cx="6573300" cy="5150700"/>
          </a:xfrm>
          <a:prstGeom prst="homePlate">
            <a:avLst>
              <a:gd fmla="val 1231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0" name="Google Shape;800;p39"/>
          <p:cNvSpPr/>
          <p:nvPr/>
        </p:nvSpPr>
        <p:spPr>
          <a:xfrm>
            <a:off x="1016400" y="1402600"/>
            <a:ext cx="5334300" cy="5150700"/>
          </a:xfrm>
          <a:prstGeom prst="homePlate">
            <a:avLst>
              <a:gd fmla="val 1231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1" name="Google Shape;801;p39"/>
          <p:cNvSpPr/>
          <p:nvPr/>
        </p:nvSpPr>
        <p:spPr>
          <a:xfrm>
            <a:off x="655450" y="1402600"/>
            <a:ext cx="5519700" cy="5150700"/>
          </a:xfrm>
          <a:prstGeom prst="homePlate">
            <a:avLst>
              <a:gd fmla="val 1231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2" name="Google Shape;802;p39"/>
          <p:cNvSpPr txBox="1"/>
          <p:nvPr/>
        </p:nvSpPr>
        <p:spPr>
          <a:xfrm>
            <a:off x="846125" y="1523775"/>
            <a:ext cx="5286600" cy="16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anum Gothic"/>
              <a:buChar char="●"/>
            </a:pPr>
            <a:r>
              <a:rPr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Pretrained EfficientNet-b0 모델 사용</a:t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이진분류이므로 num_class=2 적용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anum Gothic"/>
              <a:buChar char="●"/>
            </a:pPr>
            <a:r>
              <a:rPr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모델 훈련</a:t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Epochs = 5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803" name="Google Shape;803;p39"/>
          <p:cNvSpPr txBox="1"/>
          <p:nvPr/>
        </p:nvSpPr>
        <p:spPr>
          <a:xfrm>
            <a:off x="6532775" y="1531075"/>
            <a:ext cx="3886200" cy="41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anum Gothic"/>
              <a:buChar char="●"/>
            </a:pPr>
            <a:r>
              <a:rPr b="1">
                <a:latin typeface="Nanum Gothic"/>
                <a:ea typeface="Nanum Gothic"/>
                <a:cs typeface="Nanum Gothic"/>
                <a:sym typeface="Nanum Gothic"/>
              </a:rPr>
              <a:t>평가값 및 confusion matrix 산출</a:t>
            </a:r>
            <a:endParaRPr b="1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anum Gothic"/>
              <a:buChar char="●"/>
            </a:pPr>
            <a:r>
              <a:rPr sz="11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데이터 다변화: 비듬 데이터</a:t>
            </a:r>
            <a:endParaRPr b="1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804" name="Google Shape;804;p39"/>
          <p:cNvCxnSpPr/>
          <p:nvPr/>
        </p:nvCxnSpPr>
        <p:spPr>
          <a:xfrm flipH="1" rot="10800000">
            <a:off x="43966" y="6621350"/>
            <a:ext cx="11981100" cy="6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05" name="Google Shape;805;p39"/>
          <p:cNvSpPr/>
          <p:nvPr/>
        </p:nvSpPr>
        <p:spPr>
          <a:xfrm>
            <a:off x="0" y="0"/>
            <a:ext cx="12192000" cy="627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6" name="Google Shape;806;p39"/>
          <p:cNvSpPr txBox="1"/>
          <p:nvPr/>
        </p:nvSpPr>
        <p:spPr>
          <a:xfrm>
            <a:off x="357809" y="183008"/>
            <a:ext cx="60978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b="1" sz="17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지도 학습 모델로의 확장_</a:t>
            </a:r>
            <a:r>
              <a:rPr b="1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b="1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데이터 다변화: 비듬 데이터</a:t>
            </a:r>
            <a:r>
              <a:rPr b="1" sz="17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endParaRPr b="1" sz="20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t/>
            </a:r>
            <a:endParaRPr b="1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807" name="Google Shape;807;p39"/>
          <p:cNvSpPr/>
          <p:nvPr/>
        </p:nvSpPr>
        <p:spPr>
          <a:xfrm>
            <a:off x="1671675" y="6413900"/>
            <a:ext cx="2242200" cy="4161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모델 훈련 </a:t>
            </a:r>
            <a:endParaRPr b="0" i="0" sz="1400" u="none" cap="none" strike="noStrike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808" name="Google Shape;808;p39"/>
          <p:cNvSpPr/>
          <p:nvPr/>
        </p:nvSpPr>
        <p:spPr>
          <a:xfrm>
            <a:off x="7354775" y="6413900"/>
            <a:ext cx="2242200" cy="4161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예측</a:t>
            </a:r>
            <a:endParaRPr b="0" i="0" sz="1400" u="none" cap="none" strike="noStrike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809" name="Google Shape;809;p39"/>
          <p:cNvSpPr/>
          <p:nvPr/>
        </p:nvSpPr>
        <p:spPr>
          <a:xfrm>
            <a:off x="11695677" y="2750165"/>
            <a:ext cx="496200" cy="4962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C6C6C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r>
              <a: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2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0" name="Google Shape;810;p39"/>
          <p:cNvSpPr/>
          <p:nvPr/>
        </p:nvSpPr>
        <p:spPr>
          <a:xfrm>
            <a:off x="11695677" y="3246489"/>
            <a:ext cx="496200" cy="496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C6C6C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9191"/>
              </a:buClr>
              <a:buSzPts val="1200"/>
              <a:buFont typeface="Arial"/>
              <a:buNone/>
            </a:pPr>
            <a:r>
              <a:rPr b="0" i="0" sz="1200" u="none" cap="none" strike="noStrike">
                <a:solidFill>
                  <a:srgbClr val="91919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1200" u="none" cap="none" strike="noStrike">
              <a:solidFill>
                <a:srgbClr val="91919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1" name="Google Shape;811;p39"/>
          <p:cNvSpPr/>
          <p:nvPr/>
        </p:nvSpPr>
        <p:spPr>
          <a:xfrm>
            <a:off x="11695677" y="3742813"/>
            <a:ext cx="496200" cy="496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C6C6C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9191"/>
              </a:buClr>
              <a:buSzPts val="1200"/>
              <a:buFont typeface="Arial"/>
              <a:buNone/>
            </a:pPr>
            <a:r>
              <a:rPr b="0" i="0" sz="1200" u="none" cap="none" strike="noStrike">
                <a:solidFill>
                  <a:srgbClr val="91919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0" i="0" sz="1200" u="none" cap="none" strike="noStrike">
              <a:solidFill>
                <a:srgbClr val="91919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2" name="Google Shape;812;p39"/>
          <p:cNvSpPr/>
          <p:nvPr/>
        </p:nvSpPr>
        <p:spPr>
          <a:xfrm>
            <a:off x="11695677" y="4239137"/>
            <a:ext cx="496200" cy="496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C6C6C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9191"/>
              </a:buClr>
              <a:buSzPts val="1200"/>
              <a:buFont typeface="Arial"/>
              <a:buNone/>
            </a:pPr>
            <a:r>
              <a:rPr b="0" i="0" sz="1200" u="none" cap="none" strike="noStrike">
                <a:solidFill>
                  <a:srgbClr val="91919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b="0" i="0" sz="1200" u="none" cap="none" strike="noStrike">
              <a:solidFill>
                <a:srgbClr val="91919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3" name="Google Shape;813;p39"/>
          <p:cNvSpPr/>
          <p:nvPr/>
        </p:nvSpPr>
        <p:spPr>
          <a:xfrm>
            <a:off x="11695677" y="4239115"/>
            <a:ext cx="496200" cy="4962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C6C6C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39"/>
          <p:cNvSpPr/>
          <p:nvPr/>
        </p:nvSpPr>
        <p:spPr>
          <a:xfrm>
            <a:off x="11695677" y="2750164"/>
            <a:ext cx="496200" cy="496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C6C6C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sz="1200" u="none" cap="none" strike="noStrike">
                <a:solidFill>
                  <a:srgbClr val="91919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200" u="none" cap="none" strike="noStrike">
              <a:solidFill>
                <a:srgbClr val="91919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39"/>
          <p:cNvSpPr/>
          <p:nvPr/>
        </p:nvSpPr>
        <p:spPr>
          <a:xfrm>
            <a:off x="11695677" y="3246513"/>
            <a:ext cx="496200" cy="496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C6C6C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sz="1200" u="none" cap="none" strike="noStrike">
                <a:solidFill>
                  <a:srgbClr val="91919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1200" u="none" cap="none" strike="noStrike">
              <a:solidFill>
                <a:srgbClr val="91919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39"/>
          <p:cNvSpPr/>
          <p:nvPr/>
        </p:nvSpPr>
        <p:spPr>
          <a:xfrm>
            <a:off x="11695677" y="4696337"/>
            <a:ext cx="496200" cy="496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C6C6C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sz="1200" u="none" cap="none" strike="noStrike">
                <a:solidFill>
                  <a:srgbClr val="919191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b="0" i="0" sz="1200" u="none" cap="none" strike="noStrike">
              <a:solidFill>
                <a:srgbClr val="91919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39"/>
          <p:cNvSpPr txBox="1"/>
          <p:nvPr/>
        </p:nvSpPr>
        <p:spPr>
          <a:xfrm>
            <a:off x="357800" y="907600"/>
            <a:ext cx="9680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sz="2400">
                <a:latin typeface="Nanum Gothic"/>
                <a:ea typeface="Nanum Gothic"/>
                <a:cs typeface="Nanum Gothic"/>
                <a:sym typeface="Nanum Gothic"/>
              </a:rPr>
              <a:t>데이터 다변화: 비듬 데이터 </a:t>
            </a:r>
            <a:endParaRPr b="1" sz="24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818" name="Google Shape;818;p39"/>
          <p:cNvSpPr/>
          <p:nvPr/>
        </p:nvSpPr>
        <p:spPr>
          <a:xfrm>
            <a:off x="6724425" y="4587025"/>
            <a:ext cx="3763200" cy="1266300"/>
          </a:xfrm>
          <a:prstGeom prst="roundRect">
            <a:avLst>
              <a:gd fmla="val 12252" name="adj"/>
            </a:avLst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95275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Nanum Gothic Coding"/>
              <a:buChar char="●"/>
            </a:pPr>
            <a:r>
              <a:rPr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Accuracy </a:t>
            </a:r>
            <a:r>
              <a:rPr sz="1050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: 0.8800</a:t>
            </a:r>
            <a:endParaRPr sz="1050">
              <a:solidFill>
                <a:schemeClr val="dk1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-295275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Nanum Gothic Coding"/>
              <a:buChar char="●"/>
            </a:pPr>
            <a:r>
              <a:rPr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Recall </a:t>
            </a:r>
            <a:r>
              <a:rPr sz="1050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: 1.0000</a:t>
            </a:r>
            <a:endParaRPr sz="1050">
              <a:solidFill>
                <a:schemeClr val="dk1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-295275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Nanum Gothic Coding"/>
              <a:buChar char="●"/>
            </a:pPr>
            <a:r>
              <a:rPr sz="1050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F1점수 : 0.8929</a:t>
            </a:r>
            <a:endParaRPr sz="1050">
              <a:solidFill>
                <a:schemeClr val="dk1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-295275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Nanum Gothic Coding"/>
              <a:buChar char="●"/>
            </a:pPr>
            <a:r>
              <a:rPr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Precision </a:t>
            </a:r>
            <a:r>
              <a:rPr sz="1050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: 0.8065</a:t>
            </a:r>
            <a:endParaRPr b="0" i="0" sz="1050" u="none" cap="none" strike="noStrike">
              <a:solidFill>
                <a:schemeClr val="dk1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pic>
        <p:nvPicPr>
          <p:cNvPr id="819" name="Google Shape;819;p39"/>
          <p:cNvPicPr preferRelativeResize="0"/>
          <p:nvPr/>
        </p:nvPicPr>
        <p:blipFill rotWithShape="1">
          <a:blip r:embed="rId3">
            <a:alphaModFix/>
          </a:blip>
          <a:srcRect b="93167" l="0" r="0" t="0"/>
          <a:stretch/>
        </p:blipFill>
        <p:spPr>
          <a:xfrm>
            <a:off x="0" y="0"/>
            <a:ext cx="12192000" cy="159737"/>
          </a:xfrm>
          <a:prstGeom prst="rect">
            <a:avLst/>
          </a:prstGeom>
          <a:noFill/>
          <a:ln>
            <a:noFill/>
          </a:ln>
        </p:spPr>
      </p:pic>
      <p:sp>
        <p:nvSpPr>
          <p:cNvPr id="820" name="Google Shape;820;p39"/>
          <p:cNvSpPr/>
          <p:nvPr/>
        </p:nvSpPr>
        <p:spPr>
          <a:xfrm>
            <a:off x="1237475" y="5192525"/>
            <a:ext cx="4377300" cy="1092000"/>
          </a:xfrm>
          <a:prstGeom prst="roundRect">
            <a:avLst>
              <a:gd fmla="val 12252" name="adj"/>
            </a:avLst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95275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Nanum Gothic Coding"/>
              <a:buChar char="●"/>
            </a:pPr>
            <a:r>
              <a:rPr sz="1050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train_loss = [0.4142, 0.2395, 0.1822, 0.2072, 0.1606]</a:t>
            </a:r>
            <a:endParaRPr sz="1050">
              <a:solidFill>
                <a:schemeClr val="dk1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-295275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Nanum Gothic Coding"/>
              <a:buChar char="●"/>
            </a:pPr>
            <a:r>
              <a:rPr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Accuracy </a:t>
            </a:r>
            <a:r>
              <a:rPr sz="1050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= [0.4943, 0.7845, 0.9397, 0.9310, 0.9511]</a:t>
            </a:r>
            <a:endParaRPr sz="1050">
              <a:solidFill>
                <a:schemeClr val="dk1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-295275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Nanum Gothic Coding"/>
              <a:buChar char="●"/>
            </a:pPr>
            <a:r>
              <a:rPr sz="1050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Recall = [0.4360, 0.7559, 0.9646, 0.9983, 0.9916]</a:t>
            </a:r>
            <a:endParaRPr sz="1050">
              <a:solidFill>
                <a:schemeClr val="dk1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-295275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Nanum Gothic Coding"/>
              <a:buChar char="●"/>
            </a:pPr>
            <a:r>
              <a:rPr sz="1050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F1 = [0.5954, 0.8569, 0.9646, 0.9611, 0.9719]</a:t>
            </a:r>
            <a:endParaRPr sz="1050">
              <a:solidFill>
                <a:schemeClr val="dk1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grpSp>
        <p:nvGrpSpPr>
          <p:cNvPr id="821" name="Google Shape;821;p39"/>
          <p:cNvGrpSpPr/>
          <p:nvPr/>
        </p:nvGrpSpPr>
        <p:grpSpPr>
          <a:xfrm>
            <a:off x="6724430" y="1858375"/>
            <a:ext cx="3090528" cy="2595340"/>
            <a:chOff x="9126486" y="4685850"/>
            <a:chExt cx="2610464" cy="2200000"/>
          </a:xfrm>
        </p:grpSpPr>
        <p:pic>
          <p:nvPicPr>
            <p:cNvPr id="822" name="Google Shape;822;p3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9126486" y="4685850"/>
              <a:ext cx="2610464" cy="2200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</p:pic>
        <p:grpSp>
          <p:nvGrpSpPr>
            <p:cNvPr id="823" name="Google Shape;823;p39"/>
            <p:cNvGrpSpPr/>
            <p:nvPr/>
          </p:nvGrpSpPr>
          <p:grpSpPr>
            <a:xfrm>
              <a:off x="9495830" y="5150163"/>
              <a:ext cx="1630459" cy="1193194"/>
              <a:chOff x="8493089" y="4375639"/>
              <a:chExt cx="1630459" cy="1193194"/>
            </a:xfrm>
          </p:grpSpPr>
          <p:sp>
            <p:nvSpPr>
              <p:cNvPr id="824" name="Google Shape;824;p39"/>
              <p:cNvSpPr txBox="1"/>
              <p:nvPr/>
            </p:nvSpPr>
            <p:spPr>
              <a:xfrm>
                <a:off x="8493089" y="4375639"/>
                <a:ext cx="588900" cy="234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b="1" sz="1200">
                    <a:solidFill>
                      <a:schemeClr val="lt1"/>
                    </a:solidFill>
                    <a:highlight>
                      <a:srgbClr val="08306B"/>
                    </a:highlight>
                    <a:latin typeface="Nanum Gothic"/>
                    <a:ea typeface="Nanum Gothic"/>
                    <a:cs typeface="Nanum Gothic"/>
                    <a:sym typeface="Nanum Gothic"/>
                  </a:rPr>
                  <a:t>38</a:t>
                </a:r>
                <a:endParaRPr b="0" i="0" sz="1400" u="none" cap="none" strike="noStrike">
                  <a:solidFill>
                    <a:schemeClr val="lt1"/>
                  </a:solidFill>
                  <a:highlight>
                    <a:srgbClr val="08306B"/>
                  </a:highlight>
                  <a:latin typeface="Nanum Gothic"/>
                  <a:ea typeface="Nanum Gothic"/>
                  <a:cs typeface="Nanum Gothic"/>
                  <a:sym typeface="Nanum Gothic"/>
                </a:endParaRPr>
              </a:p>
            </p:txBody>
          </p:sp>
          <p:sp>
            <p:nvSpPr>
              <p:cNvPr id="825" name="Google Shape;825;p39"/>
              <p:cNvSpPr txBox="1"/>
              <p:nvPr/>
            </p:nvSpPr>
            <p:spPr>
              <a:xfrm>
                <a:off x="9523041" y="4375639"/>
                <a:ext cx="588900" cy="234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b="1" sz="1200">
                    <a:solidFill>
                      <a:schemeClr val="dk1"/>
                    </a:solidFill>
                    <a:highlight>
                      <a:srgbClr val="F7FBFF"/>
                    </a:highlight>
                    <a:latin typeface="Nanum Gothic"/>
                    <a:ea typeface="Nanum Gothic"/>
                    <a:cs typeface="Nanum Gothic"/>
                    <a:sym typeface="Nanum Gothic"/>
                  </a:rPr>
                  <a:t>12</a:t>
                </a:r>
                <a:endParaRPr b="0" i="0" sz="1400" u="none" cap="none" strike="noStrike">
                  <a:solidFill>
                    <a:srgbClr val="000000"/>
                  </a:solidFill>
                  <a:highlight>
                    <a:srgbClr val="F7FBFF"/>
                  </a:highlight>
                  <a:latin typeface="Nanum Gothic"/>
                  <a:ea typeface="Nanum Gothic"/>
                  <a:cs typeface="Nanum Gothic"/>
                  <a:sym typeface="Nanum Gothic"/>
                </a:endParaRPr>
              </a:p>
            </p:txBody>
          </p:sp>
          <p:sp>
            <p:nvSpPr>
              <p:cNvPr id="826" name="Google Shape;826;p39"/>
              <p:cNvSpPr txBox="1"/>
              <p:nvPr/>
            </p:nvSpPr>
            <p:spPr>
              <a:xfrm>
                <a:off x="8501651" y="5330877"/>
                <a:ext cx="588900" cy="234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b="1" sz="1200">
                    <a:solidFill>
                      <a:schemeClr val="lt1"/>
                    </a:solidFill>
                    <a:highlight>
                      <a:srgbClr val="0A549E"/>
                    </a:highlight>
                    <a:latin typeface="Nanum Gothic"/>
                    <a:ea typeface="Nanum Gothic"/>
                    <a:cs typeface="Nanum Gothic"/>
                    <a:sym typeface="Nanum Gothic"/>
                  </a:rPr>
                  <a:t>0</a:t>
                </a:r>
                <a:endParaRPr b="0" i="0" sz="1400" u="none" cap="none" strike="noStrike">
                  <a:solidFill>
                    <a:schemeClr val="lt1"/>
                  </a:solidFill>
                  <a:highlight>
                    <a:srgbClr val="0A549E"/>
                  </a:highlight>
                  <a:latin typeface="Nanum Gothic"/>
                  <a:ea typeface="Nanum Gothic"/>
                  <a:cs typeface="Nanum Gothic"/>
                  <a:sym typeface="Nanum Gothic"/>
                </a:endParaRPr>
              </a:p>
            </p:txBody>
          </p:sp>
          <p:sp>
            <p:nvSpPr>
              <p:cNvPr id="827" name="Google Shape;827;p39"/>
              <p:cNvSpPr txBox="1"/>
              <p:nvPr/>
            </p:nvSpPr>
            <p:spPr>
              <a:xfrm>
                <a:off x="9534647" y="5333932"/>
                <a:ext cx="588900" cy="234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b="1" sz="1200">
                    <a:solidFill>
                      <a:schemeClr val="dk1"/>
                    </a:solidFill>
                    <a:highlight>
                      <a:srgbClr val="DCE9F6"/>
                    </a:highlight>
                    <a:latin typeface="Nanum Gothic"/>
                    <a:ea typeface="Nanum Gothic"/>
                    <a:cs typeface="Nanum Gothic"/>
                    <a:sym typeface="Nanum Gothic"/>
                  </a:rPr>
                  <a:t>50</a:t>
                </a:r>
                <a:endParaRPr b="0" i="0" sz="1400" u="none" cap="none" strike="noStrike">
                  <a:solidFill>
                    <a:schemeClr val="dk1"/>
                  </a:solidFill>
                  <a:highlight>
                    <a:srgbClr val="DCE9F6"/>
                  </a:highlight>
                  <a:latin typeface="Nanum Gothic"/>
                  <a:ea typeface="Nanum Gothic"/>
                  <a:cs typeface="Nanum Gothic"/>
                  <a:sym typeface="Nanum Gothic"/>
                </a:endParaRPr>
              </a:p>
            </p:txBody>
          </p:sp>
        </p:grpSp>
      </p:grpSp>
      <p:pic>
        <p:nvPicPr>
          <p:cNvPr id="828" name="Google Shape;828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79500" y="2479263"/>
            <a:ext cx="3261879" cy="2713263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3" name="Google Shape;833;p40"/>
          <p:cNvPicPr preferRelativeResize="0"/>
          <p:nvPr/>
        </p:nvPicPr>
        <p:blipFill rotWithShape="1">
          <a:blip r:embed="rId3">
            <a:alphaModFix/>
          </a:blip>
          <a:srcRect b="26076" l="0" r="0" t="26611"/>
          <a:stretch/>
        </p:blipFill>
        <p:spPr>
          <a:xfrm rot="211878">
            <a:off x="6795301" y="2502901"/>
            <a:ext cx="1625450" cy="1664800"/>
          </a:xfrm>
          <a:prstGeom prst="rect">
            <a:avLst/>
          </a:prstGeom>
          <a:noFill/>
          <a:ln>
            <a:noFill/>
          </a:ln>
        </p:spPr>
      </p:pic>
      <p:sp>
        <p:nvSpPr>
          <p:cNvPr id="834" name="Google Shape;834;p40"/>
          <p:cNvSpPr txBox="1"/>
          <p:nvPr/>
        </p:nvSpPr>
        <p:spPr>
          <a:xfrm>
            <a:off x="3342125" y="2554700"/>
            <a:ext cx="5656800" cy="11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t/>
            </a:r>
            <a:endParaRPr b="0" i="0" sz="3300" u="none" cap="none" strike="noStrike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b="1" i="0" sz="3800" u="none" cap="none" strike="noStrike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5. 결론</a:t>
            </a:r>
            <a:endParaRPr b="1" i="0" sz="3800" u="none" cap="none" strike="noStrike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835" name="Google Shape;835;p40"/>
          <p:cNvSpPr txBox="1"/>
          <p:nvPr/>
        </p:nvSpPr>
        <p:spPr>
          <a:xfrm>
            <a:off x="405600" y="304375"/>
            <a:ext cx="49815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sz="3300">
                <a:solidFill>
                  <a:schemeClr val="lt1"/>
                </a:solidFill>
              </a:rPr>
              <a:t>비지도 및 지도 이상 탐지</a:t>
            </a:r>
            <a:endParaRPr b="0" i="0" sz="2800" u="none" cap="none" strike="noStrike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836" name="Google Shape;836;p40"/>
          <p:cNvSpPr txBox="1"/>
          <p:nvPr/>
        </p:nvSpPr>
        <p:spPr>
          <a:xfrm>
            <a:off x="5139869" y="542279"/>
            <a:ext cx="1152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sz="1200" u="none" cap="none" strike="noStrike">
                <a:solidFill>
                  <a:srgbClr val="0078FF"/>
                </a:solidFill>
                <a:latin typeface="Arial"/>
                <a:ea typeface="Arial"/>
                <a:cs typeface="Arial"/>
                <a:sym typeface="Arial"/>
              </a:rPr>
              <a:t>2024.0</a:t>
            </a:r>
            <a:r>
              <a:rPr sz="1200">
                <a:solidFill>
                  <a:srgbClr val="0078FF"/>
                </a:solidFill>
              </a:rPr>
              <a:t>3</a:t>
            </a:r>
            <a:endParaRPr b="0" i="0" sz="1200" u="none" cap="none" strike="noStrike">
              <a:solidFill>
                <a:srgbClr val="0078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37" name="Google Shape;837;p40"/>
          <p:cNvPicPr preferRelativeResize="0"/>
          <p:nvPr/>
        </p:nvPicPr>
        <p:blipFill rotWithShape="1">
          <a:blip r:embed="rId4">
            <a:alphaModFix/>
          </a:blip>
          <a:srcRect b="93167" l="0" r="0" t="0"/>
          <a:stretch/>
        </p:blipFill>
        <p:spPr>
          <a:xfrm>
            <a:off x="0" y="0"/>
            <a:ext cx="12192000" cy="159737"/>
          </a:xfrm>
          <a:prstGeom prst="rect">
            <a:avLst/>
          </a:prstGeom>
          <a:noFill/>
          <a:ln>
            <a:noFill/>
          </a:ln>
        </p:spPr>
      </p:pic>
      <p:pic>
        <p:nvPicPr>
          <p:cNvPr id="838" name="Google Shape;838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55525" y="2608625"/>
            <a:ext cx="1555900" cy="155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842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p41"/>
          <p:cNvSpPr/>
          <p:nvPr/>
        </p:nvSpPr>
        <p:spPr>
          <a:xfrm>
            <a:off x="0" y="0"/>
            <a:ext cx="12192000" cy="627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4" name="Google Shape;844;p41"/>
          <p:cNvSpPr txBox="1"/>
          <p:nvPr/>
        </p:nvSpPr>
        <p:spPr>
          <a:xfrm>
            <a:off x="357809" y="183008"/>
            <a:ext cx="6097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sz="17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결론</a:t>
            </a:r>
            <a:r>
              <a:rPr b="1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_비정상 샘플에 대한 판별 (기대효과)</a:t>
            </a:r>
            <a:endParaRPr b="1" sz="17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845" name="Google Shape;845;p41"/>
          <p:cNvSpPr txBox="1"/>
          <p:nvPr/>
        </p:nvSpPr>
        <p:spPr>
          <a:xfrm>
            <a:off x="357800" y="907600"/>
            <a:ext cx="2225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sz="24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기대효과</a:t>
            </a:r>
            <a:endParaRPr b="0" i="0" sz="1400" u="none" cap="none" strike="noStrike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846" name="Google Shape;846;p41"/>
          <p:cNvSpPr/>
          <p:nvPr/>
        </p:nvSpPr>
        <p:spPr>
          <a:xfrm>
            <a:off x="11695677" y="2750165"/>
            <a:ext cx="496200" cy="4962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C6C6C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r>
              <a: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2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41"/>
          <p:cNvSpPr/>
          <p:nvPr/>
        </p:nvSpPr>
        <p:spPr>
          <a:xfrm>
            <a:off x="11695677" y="3246489"/>
            <a:ext cx="496200" cy="496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C6C6C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9191"/>
              </a:buClr>
              <a:buSzPts val="1200"/>
              <a:buFont typeface="Arial"/>
              <a:buNone/>
            </a:pPr>
            <a:r>
              <a:rPr b="0" i="0" sz="1200" u="none" cap="none" strike="noStrike">
                <a:solidFill>
                  <a:srgbClr val="91919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1200" u="none" cap="none" strike="noStrike">
              <a:solidFill>
                <a:srgbClr val="91919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41"/>
          <p:cNvSpPr/>
          <p:nvPr/>
        </p:nvSpPr>
        <p:spPr>
          <a:xfrm>
            <a:off x="11695677" y="3742813"/>
            <a:ext cx="496200" cy="496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C6C6C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9191"/>
              </a:buClr>
              <a:buSzPts val="1200"/>
              <a:buFont typeface="Arial"/>
              <a:buNone/>
            </a:pPr>
            <a:r>
              <a:rPr b="0" i="0" sz="1200" u="none" cap="none" strike="noStrike">
                <a:solidFill>
                  <a:srgbClr val="91919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0" i="0" sz="1200" u="none" cap="none" strike="noStrike">
              <a:solidFill>
                <a:srgbClr val="91919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41"/>
          <p:cNvSpPr/>
          <p:nvPr/>
        </p:nvSpPr>
        <p:spPr>
          <a:xfrm>
            <a:off x="11695677" y="4239137"/>
            <a:ext cx="496200" cy="496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C6C6C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9191"/>
              </a:buClr>
              <a:buSzPts val="1200"/>
              <a:buFont typeface="Arial"/>
              <a:buNone/>
            </a:pPr>
            <a:r>
              <a:rPr b="0" i="0" sz="1200" u="none" cap="none" strike="noStrike">
                <a:solidFill>
                  <a:srgbClr val="91919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b="0" i="0" sz="1200" u="none" cap="none" strike="noStrike">
              <a:solidFill>
                <a:srgbClr val="91919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41"/>
          <p:cNvSpPr/>
          <p:nvPr/>
        </p:nvSpPr>
        <p:spPr>
          <a:xfrm>
            <a:off x="11695677" y="4735415"/>
            <a:ext cx="496200" cy="496200"/>
          </a:xfrm>
          <a:prstGeom prst="rect">
            <a:avLst/>
          </a:prstGeom>
          <a:solidFill>
            <a:srgbClr val="0078FF"/>
          </a:solidFill>
          <a:ln cap="flat" cmpd="sng" w="9525">
            <a:solidFill>
              <a:srgbClr val="C6C6C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41"/>
          <p:cNvSpPr/>
          <p:nvPr/>
        </p:nvSpPr>
        <p:spPr>
          <a:xfrm>
            <a:off x="11695677" y="2750164"/>
            <a:ext cx="496200" cy="496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C6C6C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sz="1200" u="none" cap="none" strike="noStrike">
                <a:solidFill>
                  <a:srgbClr val="91919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200" u="none" cap="none" strike="noStrike">
              <a:solidFill>
                <a:srgbClr val="91919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41"/>
          <p:cNvSpPr/>
          <p:nvPr/>
        </p:nvSpPr>
        <p:spPr>
          <a:xfrm>
            <a:off x="11695677" y="3246513"/>
            <a:ext cx="496200" cy="496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C6C6C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sz="1200" u="none" cap="none" strike="noStrike">
                <a:solidFill>
                  <a:srgbClr val="91919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1200" u="none" cap="none" strike="noStrike">
              <a:solidFill>
                <a:srgbClr val="91919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53" name="Google Shape;853;p41"/>
          <p:cNvPicPr preferRelativeResize="0"/>
          <p:nvPr/>
        </p:nvPicPr>
        <p:blipFill rotWithShape="1">
          <a:blip r:embed="rId3">
            <a:alphaModFix/>
          </a:blip>
          <a:srcRect b="93167" l="0" r="0" t="0"/>
          <a:stretch/>
        </p:blipFill>
        <p:spPr>
          <a:xfrm>
            <a:off x="0" y="0"/>
            <a:ext cx="12192000" cy="159737"/>
          </a:xfrm>
          <a:prstGeom prst="rect">
            <a:avLst/>
          </a:prstGeom>
          <a:noFill/>
          <a:ln>
            <a:noFill/>
          </a:ln>
        </p:spPr>
      </p:pic>
      <p:sp>
        <p:nvSpPr>
          <p:cNvPr id="854" name="Google Shape;854;p41"/>
          <p:cNvSpPr txBox="1"/>
          <p:nvPr/>
        </p:nvSpPr>
        <p:spPr>
          <a:xfrm>
            <a:off x="263313" y="4391050"/>
            <a:ext cx="2343600" cy="75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sz="18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생산 효율성 향상</a:t>
            </a:r>
            <a:endParaRPr sz="18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855" name="Google Shape;855;p41"/>
          <p:cNvSpPr txBox="1"/>
          <p:nvPr/>
        </p:nvSpPr>
        <p:spPr>
          <a:xfrm>
            <a:off x="4998625" y="4391050"/>
            <a:ext cx="1817700" cy="75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sz="18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제품 품질 개선</a:t>
            </a:r>
            <a:endParaRPr sz="18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856" name="Google Shape;856;p41"/>
          <p:cNvSpPr txBox="1"/>
          <p:nvPr/>
        </p:nvSpPr>
        <p:spPr>
          <a:xfrm>
            <a:off x="6975963" y="4391050"/>
            <a:ext cx="2429700" cy="75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sz="18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예측 가능한 생산 관리</a:t>
            </a:r>
            <a:endParaRPr sz="18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857" name="Google Shape;857;p41"/>
          <p:cNvSpPr txBox="1"/>
          <p:nvPr/>
        </p:nvSpPr>
        <p:spPr>
          <a:xfrm>
            <a:off x="9752813" y="4391050"/>
            <a:ext cx="1254000" cy="75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sz="18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비용 절감</a:t>
            </a:r>
            <a:endParaRPr sz="18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858" name="Google Shape;858;p41"/>
          <p:cNvSpPr txBox="1"/>
          <p:nvPr/>
        </p:nvSpPr>
        <p:spPr>
          <a:xfrm>
            <a:off x="2599513" y="4391050"/>
            <a:ext cx="2225100" cy="75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sz="18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시장 경쟁력 강화</a:t>
            </a:r>
            <a:endParaRPr sz="18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pSp>
        <p:nvGrpSpPr>
          <p:cNvPr id="859" name="Google Shape;859;p41"/>
          <p:cNvGrpSpPr/>
          <p:nvPr/>
        </p:nvGrpSpPr>
        <p:grpSpPr>
          <a:xfrm>
            <a:off x="5066610" y="2557420"/>
            <a:ext cx="1681736" cy="1681736"/>
            <a:chOff x="5267875" y="1369300"/>
            <a:chExt cx="1817700" cy="1817700"/>
          </a:xfrm>
        </p:grpSpPr>
        <p:sp>
          <p:nvSpPr>
            <p:cNvPr id="860" name="Google Shape;860;p41"/>
            <p:cNvSpPr/>
            <p:nvPr/>
          </p:nvSpPr>
          <p:spPr>
            <a:xfrm>
              <a:off x="5267875" y="1369300"/>
              <a:ext cx="1817700" cy="1817700"/>
            </a:xfrm>
            <a:prstGeom prst="ellipse">
              <a:avLst/>
            </a:prstGeom>
            <a:solidFill>
              <a:schemeClr val="lt1"/>
            </a:solidFill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861" name="Google Shape;861;p4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470609" y="1572025"/>
              <a:ext cx="1412225" cy="14122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62" name="Google Shape;862;p41"/>
          <p:cNvGrpSpPr/>
          <p:nvPr/>
        </p:nvGrpSpPr>
        <p:grpSpPr>
          <a:xfrm>
            <a:off x="594252" y="2557419"/>
            <a:ext cx="1681736" cy="1681736"/>
            <a:chOff x="271400" y="1925000"/>
            <a:chExt cx="1817700" cy="1817700"/>
          </a:xfrm>
        </p:grpSpPr>
        <p:sp>
          <p:nvSpPr>
            <p:cNvPr id="863" name="Google Shape;863;p41"/>
            <p:cNvSpPr/>
            <p:nvPr/>
          </p:nvSpPr>
          <p:spPr>
            <a:xfrm>
              <a:off x="271400" y="1925000"/>
              <a:ext cx="1817700" cy="1817700"/>
            </a:xfrm>
            <a:prstGeom prst="ellipse">
              <a:avLst/>
            </a:prstGeom>
            <a:solidFill>
              <a:schemeClr val="lt1"/>
            </a:solidFill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864" name="Google Shape;864;p4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11850" y="2265450"/>
              <a:ext cx="1136800" cy="1136800"/>
            </a:xfrm>
            <a:prstGeom prst="rect">
              <a:avLst/>
            </a:prstGeom>
            <a:noFill/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pic>
      </p:grpSp>
      <p:grpSp>
        <p:nvGrpSpPr>
          <p:cNvPr id="865" name="Google Shape;865;p41"/>
          <p:cNvGrpSpPr/>
          <p:nvPr/>
        </p:nvGrpSpPr>
        <p:grpSpPr>
          <a:xfrm>
            <a:off x="2871209" y="2557426"/>
            <a:ext cx="1681736" cy="1681736"/>
            <a:chOff x="2663925" y="2006850"/>
            <a:chExt cx="1817700" cy="1817700"/>
          </a:xfrm>
        </p:grpSpPr>
        <p:sp>
          <p:nvSpPr>
            <p:cNvPr id="866" name="Google Shape;866;p41"/>
            <p:cNvSpPr/>
            <p:nvPr/>
          </p:nvSpPr>
          <p:spPr>
            <a:xfrm>
              <a:off x="2663925" y="2006850"/>
              <a:ext cx="1817700" cy="1817700"/>
            </a:xfrm>
            <a:prstGeom prst="ellipse">
              <a:avLst/>
            </a:prstGeom>
            <a:solidFill>
              <a:schemeClr val="lt1"/>
            </a:solidFill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867" name="Google Shape;867;p4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894974" y="2237187"/>
              <a:ext cx="1357025" cy="13570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68" name="Google Shape;868;p41"/>
          <p:cNvGrpSpPr/>
          <p:nvPr/>
        </p:nvGrpSpPr>
        <p:grpSpPr>
          <a:xfrm>
            <a:off x="7349945" y="2557423"/>
            <a:ext cx="1681736" cy="1681736"/>
            <a:chOff x="7326950" y="2218875"/>
            <a:chExt cx="1817700" cy="1817700"/>
          </a:xfrm>
        </p:grpSpPr>
        <p:sp>
          <p:nvSpPr>
            <p:cNvPr id="869" name="Google Shape;869;p41"/>
            <p:cNvSpPr/>
            <p:nvPr/>
          </p:nvSpPr>
          <p:spPr>
            <a:xfrm>
              <a:off x="7326950" y="2218875"/>
              <a:ext cx="1817700" cy="1817700"/>
            </a:xfrm>
            <a:prstGeom prst="ellipse">
              <a:avLst/>
            </a:prstGeom>
            <a:solidFill>
              <a:schemeClr val="lt1"/>
            </a:solidFill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870" name="Google Shape;870;p41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7605287" y="2497212"/>
              <a:ext cx="1261025" cy="12610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71" name="Google Shape;871;p41"/>
          <p:cNvGrpSpPr/>
          <p:nvPr/>
        </p:nvGrpSpPr>
        <p:grpSpPr>
          <a:xfrm>
            <a:off x="9538961" y="2557414"/>
            <a:ext cx="1681736" cy="1681736"/>
            <a:chOff x="9511313" y="1006375"/>
            <a:chExt cx="1817700" cy="1817700"/>
          </a:xfrm>
        </p:grpSpPr>
        <p:sp>
          <p:nvSpPr>
            <p:cNvPr id="872" name="Google Shape;872;p41"/>
            <p:cNvSpPr/>
            <p:nvPr/>
          </p:nvSpPr>
          <p:spPr>
            <a:xfrm>
              <a:off x="9511313" y="1006375"/>
              <a:ext cx="1817700" cy="1817700"/>
            </a:xfrm>
            <a:prstGeom prst="ellipse">
              <a:avLst/>
            </a:prstGeom>
            <a:solidFill>
              <a:schemeClr val="lt1"/>
            </a:solidFill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873" name="Google Shape;873;p41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9789650" y="1284713"/>
              <a:ext cx="1261025" cy="12610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74" name="Google Shape;874;p41"/>
          <p:cNvSpPr txBox="1"/>
          <p:nvPr/>
        </p:nvSpPr>
        <p:spPr>
          <a:xfrm>
            <a:off x="8485800" y="5573200"/>
            <a:ext cx="27348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sz="2900">
                <a:solidFill>
                  <a:schemeClr val="lt1"/>
                </a:solidFill>
                <a:highlight>
                  <a:srgbClr val="0076FE"/>
                </a:highlight>
                <a:latin typeface="Nanum Gothic"/>
                <a:ea typeface="Nanum Gothic"/>
                <a:cs typeface="Nanum Gothic"/>
                <a:sym typeface="Nanum Gothic"/>
              </a:rPr>
              <a:t>재현율</a:t>
            </a:r>
            <a:r>
              <a:rPr b="1" sz="2900">
                <a:solidFill>
                  <a:schemeClr val="lt1"/>
                </a:solidFill>
                <a:highlight>
                  <a:srgbClr val="0076FE"/>
                </a:highlight>
                <a:latin typeface="Nanum Gothic"/>
                <a:ea typeface="Nanum Gothic"/>
                <a:cs typeface="Nanum Gothic"/>
                <a:sym typeface="Nanum Gothic"/>
              </a:rPr>
              <a:t>의 향상</a:t>
            </a:r>
            <a:endParaRPr b="0" i="0" sz="1900" u="none" cap="none" strike="noStrike">
              <a:solidFill>
                <a:schemeClr val="lt1"/>
              </a:solidFill>
              <a:highlight>
                <a:srgbClr val="0076FE"/>
              </a:highlight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875" name="Google Shape;875;p41"/>
          <p:cNvSpPr/>
          <p:nvPr/>
        </p:nvSpPr>
        <p:spPr>
          <a:xfrm>
            <a:off x="7745212" y="5611750"/>
            <a:ext cx="625500" cy="461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7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5"/>
          <p:cNvSpPr txBox="1"/>
          <p:nvPr/>
        </p:nvSpPr>
        <p:spPr>
          <a:xfrm>
            <a:off x="405600" y="304375"/>
            <a:ext cx="49815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sz="3300">
                <a:solidFill>
                  <a:schemeClr val="lt1"/>
                </a:solidFill>
              </a:rPr>
              <a:t>비지도 및 지도 이상 탐지</a:t>
            </a:r>
            <a:endParaRPr b="0" i="0" sz="2800" u="none" cap="none" strike="noStrike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20" name="Google Shape;120;p15"/>
          <p:cNvSpPr txBox="1"/>
          <p:nvPr/>
        </p:nvSpPr>
        <p:spPr>
          <a:xfrm>
            <a:off x="5139869" y="542279"/>
            <a:ext cx="1152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sz="1200" u="none" cap="none" strike="noStrike">
                <a:solidFill>
                  <a:srgbClr val="0078FF"/>
                </a:solidFill>
                <a:latin typeface="Arial"/>
                <a:ea typeface="Arial"/>
                <a:cs typeface="Arial"/>
                <a:sym typeface="Arial"/>
              </a:rPr>
              <a:t>2024.0</a:t>
            </a:r>
            <a:r>
              <a:rPr sz="1200">
                <a:solidFill>
                  <a:srgbClr val="0078FF"/>
                </a:solidFill>
              </a:rPr>
              <a:t>3</a:t>
            </a:r>
            <a:endParaRPr b="0" i="0" sz="1200" u="none" cap="none" strike="noStrike">
              <a:solidFill>
                <a:srgbClr val="0078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1" name="Google Shape;12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45075" y="925579"/>
            <a:ext cx="1935601" cy="4190392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5"/>
          <p:cNvSpPr txBox="1"/>
          <p:nvPr/>
        </p:nvSpPr>
        <p:spPr>
          <a:xfrm>
            <a:off x="3963600" y="2554700"/>
            <a:ext cx="3822300" cy="11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t/>
            </a:r>
            <a:endParaRPr b="0" i="0" sz="3300" u="none" cap="none" strike="noStrike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Nanum Gothic"/>
              <a:buAutoNum type="arabicPeriod"/>
            </a:pPr>
            <a:r>
              <a:rPr b="1" i="0" sz="3800" u="none" cap="none" strike="noStrike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프로젝트 소개</a:t>
            </a:r>
            <a:endParaRPr b="1" i="0" sz="3800" u="none" cap="none" strike="noStrike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23" name="Google Shape;123;p15"/>
          <p:cNvPicPr preferRelativeResize="0"/>
          <p:nvPr/>
        </p:nvPicPr>
        <p:blipFill rotWithShape="1">
          <a:blip r:embed="rId4">
            <a:alphaModFix/>
          </a:blip>
          <a:srcRect b="93167" l="0" r="0" t="0"/>
          <a:stretch/>
        </p:blipFill>
        <p:spPr>
          <a:xfrm>
            <a:off x="0" y="0"/>
            <a:ext cx="12192000" cy="1597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879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p42"/>
          <p:cNvSpPr txBox="1"/>
          <p:nvPr/>
        </p:nvSpPr>
        <p:spPr>
          <a:xfrm>
            <a:off x="357796" y="957063"/>
            <a:ext cx="6904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sz="24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결론</a:t>
            </a:r>
            <a:endParaRPr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881" name="Google Shape;881;p42"/>
          <p:cNvSpPr txBox="1"/>
          <p:nvPr/>
        </p:nvSpPr>
        <p:spPr>
          <a:xfrm>
            <a:off x="433997" y="3340100"/>
            <a:ext cx="9123600" cy="6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EfficientNet(특성추출) + One Class SVM(이상탐지)를 함께 썼을 때 가장 성능이 좋았으며, </a:t>
            </a:r>
            <a:endParaRPr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이 모델을 반도체 데이터에서 확장한 비듬, 선인장, 건물 외벽 데이터에도 적용</a:t>
            </a:r>
            <a:endParaRPr i="0" sz="1400" u="none" cap="none" strike="noStrike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882" name="Google Shape;882;p42"/>
          <p:cNvCxnSpPr/>
          <p:nvPr/>
        </p:nvCxnSpPr>
        <p:spPr>
          <a:xfrm>
            <a:off x="444000" y="627626"/>
            <a:ext cx="11304000" cy="0"/>
          </a:xfrm>
          <a:prstGeom prst="straightConnector1">
            <a:avLst/>
          </a:prstGeom>
          <a:noFill/>
          <a:ln cap="flat" cmpd="sng" w="9525">
            <a:solidFill>
              <a:schemeClr val="lt1">
                <a:alpha val="14509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883" name="Google Shape;883;p42"/>
          <p:cNvSpPr/>
          <p:nvPr/>
        </p:nvSpPr>
        <p:spPr>
          <a:xfrm>
            <a:off x="0" y="0"/>
            <a:ext cx="12192000" cy="627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4" name="Google Shape;884;p42"/>
          <p:cNvSpPr txBox="1"/>
          <p:nvPr/>
        </p:nvSpPr>
        <p:spPr>
          <a:xfrm>
            <a:off x="357809" y="183008"/>
            <a:ext cx="6097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sz="1700" u="none" cap="none" strike="noStrike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결론</a:t>
            </a:r>
            <a:r>
              <a:rPr b="1" i="0" sz="1400" u="none" cap="none" strike="noStrike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_</a:t>
            </a:r>
            <a:r>
              <a:rPr b="1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결론</a:t>
            </a:r>
            <a:endParaRPr b="1" i="0" sz="1400" u="none" cap="none" strike="noStrike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885" name="Google Shape;885;p42"/>
          <p:cNvSpPr/>
          <p:nvPr/>
        </p:nvSpPr>
        <p:spPr>
          <a:xfrm>
            <a:off x="11695677" y="2750165"/>
            <a:ext cx="496200" cy="4962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C6C6C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r>
              <a: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2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6" name="Google Shape;886;p42"/>
          <p:cNvSpPr/>
          <p:nvPr/>
        </p:nvSpPr>
        <p:spPr>
          <a:xfrm>
            <a:off x="11695677" y="3246489"/>
            <a:ext cx="496200" cy="496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C6C6C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9191"/>
              </a:buClr>
              <a:buSzPts val="1200"/>
              <a:buFont typeface="Arial"/>
              <a:buNone/>
            </a:pPr>
            <a:r>
              <a:rPr b="0" i="0" sz="1200" u="none" cap="none" strike="noStrike">
                <a:solidFill>
                  <a:srgbClr val="91919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1200" u="none" cap="none" strike="noStrike">
              <a:solidFill>
                <a:srgbClr val="91919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7" name="Google Shape;887;p42"/>
          <p:cNvSpPr/>
          <p:nvPr/>
        </p:nvSpPr>
        <p:spPr>
          <a:xfrm>
            <a:off x="11695677" y="3742813"/>
            <a:ext cx="496200" cy="496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C6C6C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9191"/>
              </a:buClr>
              <a:buSzPts val="1200"/>
              <a:buFont typeface="Arial"/>
              <a:buNone/>
            </a:pPr>
            <a:r>
              <a:rPr b="0" i="0" sz="1200" u="none" cap="none" strike="noStrike">
                <a:solidFill>
                  <a:srgbClr val="91919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0" i="0" sz="1200" u="none" cap="none" strike="noStrike">
              <a:solidFill>
                <a:srgbClr val="91919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8" name="Google Shape;888;p42"/>
          <p:cNvSpPr/>
          <p:nvPr/>
        </p:nvSpPr>
        <p:spPr>
          <a:xfrm>
            <a:off x="11695677" y="4239137"/>
            <a:ext cx="496200" cy="496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C6C6C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9191"/>
              </a:buClr>
              <a:buSzPts val="1200"/>
              <a:buFont typeface="Arial"/>
              <a:buNone/>
            </a:pPr>
            <a:r>
              <a:rPr b="0" i="0" sz="1200" u="none" cap="none" strike="noStrike">
                <a:solidFill>
                  <a:srgbClr val="91919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b="0" i="0" sz="1200" u="none" cap="none" strike="noStrike">
              <a:solidFill>
                <a:srgbClr val="91919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9" name="Google Shape;889;p42"/>
          <p:cNvSpPr/>
          <p:nvPr/>
        </p:nvSpPr>
        <p:spPr>
          <a:xfrm>
            <a:off x="11695677" y="4735415"/>
            <a:ext cx="496200" cy="496200"/>
          </a:xfrm>
          <a:prstGeom prst="rect">
            <a:avLst/>
          </a:prstGeom>
          <a:solidFill>
            <a:srgbClr val="0078FF"/>
          </a:solidFill>
          <a:ln cap="flat" cmpd="sng" w="9525">
            <a:solidFill>
              <a:srgbClr val="C6C6C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0" name="Google Shape;890;p42"/>
          <p:cNvSpPr/>
          <p:nvPr/>
        </p:nvSpPr>
        <p:spPr>
          <a:xfrm>
            <a:off x="11695677" y="2750164"/>
            <a:ext cx="496200" cy="496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C6C6C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sz="1200" u="none" cap="none" strike="noStrike">
                <a:solidFill>
                  <a:srgbClr val="91919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200" u="none" cap="none" strike="noStrike">
              <a:solidFill>
                <a:srgbClr val="91919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1" name="Google Shape;891;p42"/>
          <p:cNvSpPr/>
          <p:nvPr/>
        </p:nvSpPr>
        <p:spPr>
          <a:xfrm>
            <a:off x="11695677" y="3246513"/>
            <a:ext cx="496200" cy="496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C6C6C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sz="1200" u="none" cap="none" strike="noStrike">
                <a:solidFill>
                  <a:srgbClr val="91919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1200" u="none" cap="none" strike="noStrike">
              <a:solidFill>
                <a:srgbClr val="91919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892" name="Google Shape;892;p42"/>
          <p:cNvGraphicFramePr/>
          <p:nvPr/>
        </p:nvGraphicFramePr>
        <p:xfrm>
          <a:off x="975636" y="221983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{357EC100-B01D-4A91-9BAA-4312510A8700}</a:tableStyleId>
              </a:tblPr>
              <a:tblGrid>
                <a:gridCol w="2588150"/>
                <a:gridCol w="1430075"/>
                <a:gridCol w="1430075"/>
                <a:gridCol w="1430075"/>
                <a:gridCol w="1430075"/>
              </a:tblGrid>
              <a:tr h="3390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sz="1200" u="none" cap="none" strike="noStrike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모델링</a:t>
                      </a:r>
                      <a:endParaRPr sz="1200" u="none" cap="none" strike="noStrike"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sz="12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Accuracy</a:t>
                      </a:r>
                      <a:endParaRPr sz="1200" u="none" cap="none" strike="noStrik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sz="12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Precision</a:t>
                      </a:r>
                      <a:endParaRPr sz="1200" u="none" cap="none" strike="noStrik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sz="12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Recall</a:t>
                      </a:r>
                      <a:endParaRPr sz="1200" u="none" cap="none" strike="noStrik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sz="12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F1 score</a:t>
                      </a:r>
                      <a:endParaRPr sz="1200" u="none" cap="none" strike="noStrike"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390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sz="12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EfficientNet_b0 + One Class SVM</a:t>
                      </a:r>
                      <a:endParaRPr sz="1200" u="none" cap="none" strike="noStrik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sz="1200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0.</a:t>
                      </a:r>
                      <a:r>
                        <a:rPr sz="12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8700</a:t>
                      </a:r>
                      <a:endParaRPr sz="1200" u="none" cap="none" strike="noStrik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5725" marB="45725" marR="72000" marL="91450" anchor="ctr">
                    <a:lnL cap="flat" cmpd="sng" w="19050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sz="12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0.7949</a:t>
                      </a:r>
                      <a:endParaRPr sz="1200" u="none" cap="none" strike="noStrik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5725" marB="45725" marR="72000" marL="91450" anchor="ctr">
                    <a:lnL cap="flat" cmpd="sng" w="19050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sz="1200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0.8611</a:t>
                      </a:r>
                      <a:endParaRPr i="0" sz="12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5725" marB="45725" marR="72000" marL="91450" anchor="ctr">
                    <a:lnL cap="flat" cmpd="sng" w="19050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sz="1200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0.8267</a:t>
                      </a:r>
                      <a:endParaRPr i="0" sz="12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5725" marB="45725" marR="72000" marL="91450" anchor="ctr">
                    <a:lnL cap="flat" cmpd="sng" w="19050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pic>
        <p:nvPicPr>
          <p:cNvPr id="893" name="Google Shape;893;p42"/>
          <p:cNvPicPr preferRelativeResize="0"/>
          <p:nvPr/>
        </p:nvPicPr>
        <p:blipFill rotWithShape="1">
          <a:blip r:embed="rId3">
            <a:alphaModFix/>
          </a:blip>
          <a:srcRect b="93167" l="0" r="0" t="0"/>
          <a:stretch/>
        </p:blipFill>
        <p:spPr>
          <a:xfrm>
            <a:off x="0" y="0"/>
            <a:ext cx="12192000" cy="159737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894" name="Google Shape;894;p42"/>
          <p:cNvGraphicFramePr/>
          <p:nvPr/>
        </p:nvGraphicFramePr>
        <p:xfrm>
          <a:off x="931125" y="4077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{46C2E3DF-2616-4077-A326-E75E5731AD1C}</a:tableStyleId>
              </a:tblPr>
              <a:tblGrid>
                <a:gridCol w="2632650"/>
                <a:gridCol w="1430050"/>
                <a:gridCol w="1430050"/>
                <a:gridCol w="1430050"/>
                <a:gridCol w="1430050"/>
              </a:tblGrid>
              <a:tr h="3356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b="1" sz="12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적용 주제</a:t>
                      </a:r>
                      <a:endParaRPr b="1" sz="12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sz="12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A</a:t>
                      </a:r>
                      <a:r>
                        <a:rPr b="1" sz="12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ccuracy</a:t>
                      </a:r>
                      <a:endParaRPr b="1" sz="1200" u="none" cap="none" strike="noStrik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sz="12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P</a:t>
                      </a:r>
                      <a:r>
                        <a:rPr b="1" sz="12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recision</a:t>
                      </a:r>
                      <a:endParaRPr b="1" sz="1200" u="none" cap="none" strike="noStrik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sz="12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Recall</a:t>
                      </a:r>
                      <a:endParaRPr b="1" sz="1200" u="none" cap="none" strike="noStrik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sz="12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F1 score</a:t>
                      </a:r>
                      <a:endParaRPr b="1" sz="1200" u="none" cap="none" strike="noStrike"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349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2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비듬 데이터</a:t>
                      </a:r>
                      <a:endParaRPr sz="12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2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0.5533</a:t>
                      </a:r>
                      <a:endParaRPr sz="12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2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0.6538</a:t>
                      </a:r>
                      <a:endParaRPr sz="12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2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0.2267</a:t>
                      </a:r>
                      <a:endParaRPr sz="12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2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0.3366</a:t>
                      </a:r>
                      <a:endParaRPr sz="12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49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2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선인장 데이터</a:t>
                      </a:r>
                      <a:endParaRPr sz="12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2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0.7060</a:t>
                      </a:r>
                      <a:endParaRPr sz="12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2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0.8753</a:t>
                      </a:r>
                      <a:endParaRPr sz="12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2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0.7659</a:t>
                      </a:r>
                      <a:endParaRPr sz="12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2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0.8168</a:t>
                      </a:r>
                      <a:endParaRPr sz="12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49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2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외벽 균열 데이터</a:t>
                      </a:r>
                      <a:endParaRPr sz="12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2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0.9467</a:t>
                      </a:r>
                      <a:endParaRPr sz="12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2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0.9733</a:t>
                      </a:r>
                      <a:endParaRPr sz="12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2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0.9481</a:t>
                      </a:r>
                      <a:endParaRPr sz="12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2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0.9241</a:t>
                      </a:r>
                      <a:endParaRPr sz="12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895" name="Google Shape;895;p42"/>
          <p:cNvSpPr txBox="1"/>
          <p:nvPr/>
        </p:nvSpPr>
        <p:spPr>
          <a:xfrm>
            <a:off x="434001" y="1617925"/>
            <a:ext cx="6144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anum Gothic"/>
              <a:buChar char="●"/>
            </a:pPr>
            <a:r>
              <a:rPr b="1" sz="18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선정 모델: </a:t>
            </a:r>
            <a:r>
              <a:rPr b="1" sz="18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EfficientNet-b0 + One Class SVM</a:t>
            </a:r>
            <a:endParaRPr b="1" sz="18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899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00" name="Google Shape;900;p43"/>
          <p:cNvCxnSpPr/>
          <p:nvPr/>
        </p:nvCxnSpPr>
        <p:spPr>
          <a:xfrm>
            <a:off x="444000" y="627626"/>
            <a:ext cx="11304000" cy="0"/>
          </a:xfrm>
          <a:prstGeom prst="straightConnector1">
            <a:avLst/>
          </a:prstGeom>
          <a:noFill/>
          <a:ln cap="flat" cmpd="sng" w="9525">
            <a:solidFill>
              <a:schemeClr val="lt1">
                <a:alpha val="1451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901" name="Google Shape;901;p43"/>
          <p:cNvSpPr/>
          <p:nvPr/>
        </p:nvSpPr>
        <p:spPr>
          <a:xfrm>
            <a:off x="0" y="0"/>
            <a:ext cx="12192000" cy="627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2" name="Google Shape;902;p43"/>
          <p:cNvSpPr txBox="1"/>
          <p:nvPr/>
        </p:nvSpPr>
        <p:spPr>
          <a:xfrm>
            <a:off x="357809" y="183008"/>
            <a:ext cx="6097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b="1" sz="17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결론</a:t>
            </a:r>
            <a:r>
              <a:rPr b="1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_결과 및 결론</a:t>
            </a:r>
            <a:endParaRPr b="1" sz="17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903" name="Google Shape;903;p43"/>
          <p:cNvSpPr/>
          <p:nvPr/>
        </p:nvSpPr>
        <p:spPr>
          <a:xfrm>
            <a:off x="11695677" y="2750165"/>
            <a:ext cx="496200" cy="4962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C6C6C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r>
              <a: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2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4" name="Google Shape;904;p43"/>
          <p:cNvSpPr/>
          <p:nvPr/>
        </p:nvSpPr>
        <p:spPr>
          <a:xfrm>
            <a:off x="11695677" y="3246489"/>
            <a:ext cx="496200" cy="496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C6C6C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9191"/>
              </a:buClr>
              <a:buSzPts val="1200"/>
              <a:buFont typeface="Arial"/>
              <a:buNone/>
            </a:pPr>
            <a:r>
              <a:rPr b="0" i="0" sz="1200" u="none" cap="none" strike="noStrike">
                <a:solidFill>
                  <a:srgbClr val="91919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1200" u="none" cap="none" strike="noStrike">
              <a:solidFill>
                <a:srgbClr val="91919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5" name="Google Shape;905;p43"/>
          <p:cNvSpPr/>
          <p:nvPr/>
        </p:nvSpPr>
        <p:spPr>
          <a:xfrm>
            <a:off x="11695677" y="3742813"/>
            <a:ext cx="496200" cy="496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C6C6C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9191"/>
              </a:buClr>
              <a:buSzPts val="1200"/>
              <a:buFont typeface="Arial"/>
              <a:buNone/>
            </a:pPr>
            <a:r>
              <a:rPr b="0" i="0" sz="1200" u="none" cap="none" strike="noStrike">
                <a:solidFill>
                  <a:srgbClr val="91919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0" i="0" sz="1200" u="none" cap="none" strike="noStrike">
              <a:solidFill>
                <a:srgbClr val="91919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6" name="Google Shape;906;p43"/>
          <p:cNvSpPr/>
          <p:nvPr/>
        </p:nvSpPr>
        <p:spPr>
          <a:xfrm>
            <a:off x="11695677" y="4239137"/>
            <a:ext cx="496200" cy="496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C6C6C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9191"/>
              </a:buClr>
              <a:buSzPts val="1200"/>
              <a:buFont typeface="Arial"/>
              <a:buNone/>
            </a:pPr>
            <a:r>
              <a:rPr b="0" i="0" sz="1200" u="none" cap="none" strike="noStrike">
                <a:solidFill>
                  <a:srgbClr val="91919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b="0" i="0" sz="1200" u="none" cap="none" strike="noStrike">
              <a:solidFill>
                <a:srgbClr val="91919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7" name="Google Shape;907;p43"/>
          <p:cNvSpPr/>
          <p:nvPr/>
        </p:nvSpPr>
        <p:spPr>
          <a:xfrm>
            <a:off x="11695677" y="4735415"/>
            <a:ext cx="496200" cy="496200"/>
          </a:xfrm>
          <a:prstGeom prst="rect">
            <a:avLst/>
          </a:prstGeom>
          <a:solidFill>
            <a:srgbClr val="0078FF"/>
          </a:solidFill>
          <a:ln cap="flat" cmpd="sng" w="9525">
            <a:solidFill>
              <a:srgbClr val="C6C6C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8" name="Google Shape;908;p43"/>
          <p:cNvSpPr/>
          <p:nvPr/>
        </p:nvSpPr>
        <p:spPr>
          <a:xfrm>
            <a:off x="11695677" y="2750164"/>
            <a:ext cx="496200" cy="496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C6C6C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sz="1200" u="none" cap="none" strike="noStrike">
                <a:solidFill>
                  <a:srgbClr val="91919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200" u="none" cap="none" strike="noStrike">
              <a:solidFill>
                <a:srgbClr val="91919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9" name="Google Shape;909;p43"/>
          <p:cNvSpPr/>
          <p:nvPr/>
        </p:nvSpPr>
        <p:spPr>
          <a:xfrm>
            <a:off x="11695677" y="3246513"/>
            <a:ext cx="496200" cy="496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C6C6C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sz="1200" u="none" cap="none" strike="noStrike">
                <a:solidFill>
                  <a:srgbClr val="91919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1200" u="none" cap="none" strike="noStrike">
              <a:solidFill>
                <a:srgbClr val="91919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10" name="Google Shape;910;p43"/>
          <p:cNvPicPr preferRelativeResize="0"/>
          <p:nvPr/>
        </p:nvPicPr>
        <p:blipFill rotWithShape="1">
          <a:blip r:embed="rId3">
            <a:alphaModFix/>
          </a:blip>
          <a:srcRect b="93167" l="0" r="0" t="0"/>
          <a:stretch/>
        </p:blipFill>
        <p:spPr>
          <a:xfrm>
            <a:off x="0" y="0"/>
            <a:ext cx="12192000" cy="159737"/>
          </a:xfrm>
          <a:prstGeom prst="rect">
            <a:avLst/>
          </a:prstGeom>
          <a:noFill/>
          <a:ln>
            <a:noFill/>
          </a:ln>
        </p:spPr>
      </p:pic>
      <p:sp>
        <p:nvSpPr>
          <p:cNvPr id="911" name="Google Shape;911;p43"/>
          <p:cNvSpPr txBox="1"/>
          <p:nvPr/>
        </p:nvSpPr>
        <p:spPr>
          <a:xfrm>
            <a:off x="439144" y="1616110"/>
            <a:ext cx="456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8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anum Gothic"/>
              <a:buChar char="●"/>
            </a:pPr>
            <a:r>
              <a:rPr b="1" sz="18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이상치 탐지 모델 성능 평가</a:t>
            </a:r>
            <a:endParaRPr b="1" sz="18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aphicFrame>
        <p:nvGraphicFramePr>
          <p:cNvPr id="912" name="Google Shape;912;p43"/>
          <p:cNvGraphicFramePr/>
          <p:nvPr/>
        </p:nvGraphicFramePr>
        <p:xfrm>
          <a:off x="811569" y="345143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{46C2E3DF-2616-4077-A326-E75E5731AD1C}</a:tableStyleId>
              </a:tblPr>
              <a:tblGrid>
                <a:gridCol w="2547650"/>
                <a:gridCol w="6191825"/>
              </a:tblGrid>
              <a:tr h="366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sz="12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데이터</a:t>
                      </a:r>
                      <a:endParaRPr b="1" sz="1200"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sz="12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성능 분석</a:t>
                      </a:r>
                      <a:endParaRPr b="1" sz="1200"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366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2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비듬 데이터</a:t>
                      </a:r>
                      <a:endParaRPr sz="1200"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2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상대적 낮은 성능을 보임</a:t>
                      </a:r>
                      <a:endParaRPr sz="1200"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66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2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선인장 데이터</a:t>
                      </a:r>
                      <a:endParaRPr sz="1200"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2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이미지 사이즈(32, 32)가 작지만 비듬 데이터보다 상대적으로 </a:t>
                      </a:r>
                      <a:r>
                        <a:rPr sz="12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높은 점수를 기록</a:t>
                      </a:r>
                      <a:endParaRPr sz="1200"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66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2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외벽 균열 데이터</a:t>
                      </a:r>
                      <a:endParaRPr sz="1200"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2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모든 지표에서 매우 높은 성능을 보임</a:t>
                      </a:r>
                      <a:endParaRPr sz="1200"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913" name="Google Shape;913;p43"/>
          <p:cNvSpPr txBox="1"/>
          <p:nvPr/>
        </p:nvSpPr>
        <p:spPr>
          <a:xfrm>
            <a:off x="743944" y="5067085"/>
            <a:ext cx="9601800" cy="105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이 결과는 이 모델이 다양한 종류의 이미지 데이터에 대한 이상치 탐지에 활용 가능할 것으로 보이며, </a:t>
            </a:r>
            <a:endParaRPr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특히 반도체와 외벽 균열 데이터에 대해서는 탁월한 성능을 보여줌</a:t>
            </a:r>
            <a:endParaRPr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914" name="Google Shape;914;p43"/>
          <p:cNvSpPr txBox="1"/>
          <p:nvPr/>
        </p:nvSpPr>
        <p:spPr>
          <a:xfrm>
            <a:off x="743944" y="2147535"/>
            <a:ext cx="10235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비지도에 따른 </a:t>
            </a:r>
            <a:r>
              <a:rPr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이상치 탐지 모델은 반도체 데이터에 대해 높은 정확도와 재현율을 보이며 우수한 성능을 보임.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915" name="Google Shape;915;p43"/>
          <p:cNvSpPr txBox="1"/>
          <p:nvPr/>
        </p:nvSpPr>
        <p:spPr>
          <a:xfrm>
            <a:off x="439144" y="2844922"/>
            <a:ext cx="3342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8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anum Gothic"/>
              <a:buChar char="●"/>
            </a:pPr>
            <a:r>
              <a:rPr b="1" sz="18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데이터별 성능 분석</a:t>
            </a:r>
            <a:endParaRPr b="1" sz="18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916" name="Google Shape;916;p43"/>
          <p:cNvSpPr txBox="1"/>
          <p:nvPr/>
        </p:nvSpPr>
        <p:spPr>
          <a:xfrm>
            <a:off x="357796" y="957063"/>
            <a:ext cx="6904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sz="24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결론</a:t>
            </a:r>
            <a:endParaRPr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21" name="Google Shape;921;p44"/>
          <p:cNvCxnSpPr/>
          <p:nvPr/>
        </p:nvCxnSpPr>
        <p:spPr>
          <a:xfrm>
            <a:off x="444000" y="627626"/>
            <a:ext cx="11304000" cy="0"/>
          </a:xfrm>
          <a:prstGeom prst="straightConnector1">
            <a:avLst/>
          </a:prstGeom>
          <a:noFill/>
          <a:ln cap="flat" cmpd="sng" w="9525">
            <a:solidFill>
              <a:schemeClr val="lt1">
                <a:alpha val="14509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922" name="Google Shape;922;p44"/>
          <p:cNvSpPr/>
          <p:nvPr/>
        </p:nvSpPr>
        <p:spPr>
          <a:xfrm>
            <a:off x="0" y="0"/>
            <a:ext cx="12192000" cy="627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3" name="Google Shape;923;p44"/>
          <p:cNvSpPr txBox="1"/>
          <p:nvPr/>
        </p:nvSpPr>
        <p:spPr>
          <a:xfrm>
            <a:off x="357809" y="183008"/>
            <a:ext cx="6097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sz="1700" u="none" cap="none" strike="noStrike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결론</a:t>
            </a:r>
            <a:r>
              <a:rPr b="1" i="0" sz="1400" u="none" cap="none" strike="noStrike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_lesson &amp; learned</a:t>
            </a:r>
            <a:endParaRPr b="1" i="0" sz="1400" u="none" cap="none" strike="noStrike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924" name="Google Shape;924;p44"/>
          <p:cNvSpPr/>
          <p:nvPr/>
        </p:nvSpPr>
        <p:spPr>
          <a:xfrm>
            <a:off x="11695677" y="2750165"/>
            <a:ext cx="496200" cy="4962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C6C6C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r>
              <a: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2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5" name="Google Shape;925;p44"/>
          <p:cNvSpPr/>
          <p:nvPr/>
        </p:nvSpPr>
        <p:spPr>
          <a:xfrm>
            <a:off x="11695677" y="3246489"/>
            <a:ext cx="496200" cy="496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C6C6C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9191"/>
              </a:buClr>
              <a:buSzPts val="1200"/>
              <a:buFont typeface="Arial"/>
              <a:buNone/>
            </a:pPr>
            <a:r>
              <a:rPr b="0" i="0" sz="1200" u="none" cap="none" strike="noStrike">
                <a:solidFill>
                  <a:srgbClr val="91919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1200" u="none" cap="none" strike="noStrike">
              <a:solidFill>
                <a:srgbClr val="91919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6" name="Google Shape;926;p44"/>
          <p:cNvSpPr/>
          <p:nvPr/>
        </p:nvSpPr>
        <p:spPr>
          <a:xfrm>
            <a:off x="11695677" y="3742813"/>
            <a:ext cx="496200" cy="496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C6C6C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9191"/>
              </a:buClr>
              <a:buSzPts val="1200"/>
              <a:buFont typeface="Arial"/>
              <a:buNone/>
            </a:pPr>
            <a:r>
              <a:rPr b="0" i="0" sz="1200" u="none" cap="none" strike="noStrike">
                <a:solidFill>
                  <a:srgbClr val="91919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0" i="0" sz="1200" u="none" cap="none" strike="noStrike">
              <a:solidFill>
                <a:srgbClr val="91919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7" name="Google Shape;927;p44"/>
          <p:cNvSpPr/>
          <p:nvPr/>
        </p:nvSpPr>
        <p:spPr>
          <a:xfrm>
            <a:off x="11695677" y="4239137"/>
            <a:ext cx="496200" cy="496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C6C6C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9191"/>
              </a:buClr>
              <a:buSzPts val="1200"/>
              <a:buFont typeface="Arial"/>
              <a:buNone/>
            </a:pPr>
            <a:r>
              <a:rPr b="0" i="0" sz="1200" u="none" cap="none" strike="noStrike">
                <a:solidFill>
                  <a:srgbClr val="91919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b="0" i="0" sz="1200" u="none" cap="none" strike="noStrike">
              <a:solidFill>
                <a:srgbClr val="91919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8" name="Google Shape;928;p44"/>
          <p:cNvSpPr/>
          <p:nvPr/>
        </p:nvSpPr>
        <p:spPr>
          <a:xfrm>
            <a:off x="11695677" y="4735415"/>
            <a:ext cx="496200" cy="496200"/>
          </a:xfrm>
          <a:prstGeom prst="rect">
            <a:avLst/>
          </a:prstGeom>
          <a:solidFill>
            <a:srgbClr val="0078FF"/>
          </a:solidFill>
          <a:ln cap="flat" cmpd="sng" w="9525">
            <a:solidFill>
              <a:srgbClr val="C6C6C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9" name="Google Shape;929;p44"/>
          <p:cNvSpPr/>
          <p:nvPr/>
        </p:nvSpPr>
        <p:spPr>
          <a:xfrm>
            <a:off x="11695677" y="2750164"/>
            <a:ext cx="496200" cy="496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C6C6C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sz="1200" u="none" cap="none" strike="noStrike">
                <a:solidFill>
                  <a:srgbClr val="91919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200" u="none" cap="none" strike="noStrike">
              <a:solidFill>
                <a:srgbClr val="91919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0" name="Google Shape;930;p44"/>
          <p:cNvSpPr/>
          <p:nvPr/>
        </p:nvSpPr>
        <p:spPr>
          <a:xfrm>
            <a:off x="11695677" y="3246513"/>
            <a:ext cx="496200" cy="496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C6C6C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sz="1200" u="none" cap="none" strike="noStrike">
                <a:solidFill>
                  <a:srgbClr val="91919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1200" u="none" cap="none" strike="noStrike">
              <a:solidFill>
                <a:srgbClr val="91919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1" name="Google Shape;931;p44"/>
          <p:cNvSpPr/>
          <p:nvPr/>
        </p:nvSpPr>
        <p:spPr>
          <a:xfrm>
            <a:off x="817625" y="2412675"/>
            <a:ext cx="3210600" cy="6306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Nanum Gothic"/>
              <a:buChar char="●"/>
            </a:pPr>
            <a:r>
              <a:rPr sz="1300">
                <a:latin typeface="Nanum Gothic"/>
                <a:ea typeface="Nanum Gothic"/>
                <a:cs typeface="Nanum Gothic"/>
                <a:sym typeface="Nanum Gothic"/>
              </a:rPr>
              <a:t>test 데이터의 라벨 유무에 따른 학습 방식 선정</a:t>
            </a:r>
            <a:endParaRPr i="0" sz="13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932" name="Google Shape;932;p44"/>
          <p:cNvSpPr/>
          <p:nvPr/>
        </p:nvSpPr>
        <p:spPr>
          <a:xfrm>
            <a:off x="4472875" y="2412675"/>
            <a:ext cx="3210600" cy="6852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Nanum Gothic"/>
              <a:buChar char="●"/>
            </a:pPr>
            <a:r>
              <a:rPr sz="1300">
                <a:latin typeface="Nanum Gothic"/>
                <a:ea typeface="Nanum Gothic"/>
                <a:cs typeface="Nanum Gothic"/>
                <a:sym typeface="Nanum Gothic"/>
              </a:rPr>
              <a:t>모델의 정확도가 예상보다 낮음에 따라 성능 개선의 필요성을 느낌.</a:t>
            </a:r>
            <a:endParaRPr i="0" sz="13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933" name="Google Shape;933;p44"/>
          <p:cNvSpPr/>
          <p:nvPr/>
        </p:nvSpPr>
        <p:spPr>
          <a:xfrm>
            <a:off x="8417670" y="1639326"/>
            <a:ext cx="2512800" cy="609000"/>
          </a:xfrm>
          <a:prstGeom prst="rect">
            <a:avLst/>
          </a:prstGeom>
          <a:solidFill>
            <a:schemeClr val="dk1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sz="2000" u="none" cap="none" strike="noStrike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회고</a:t>
            </a:r>
            <a:endParaRPr i="0" sz="20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934" name="Google Shape;934;p44"/>
          <p:cNvSpPr/>
          <p:nvPr/>
        </p:nvSpPr>
        <p:spPr>
          <a:xfrm>
            <a:off x="1166533" y="1658061"/>
            <a:ext cx="2512800" cy="609000"/>
          </a:xfrm>
          <a:prstGeom prst="rect">
            <a:avLst/>
          </a:prstGeom>
          <a:solidFill>
            <a:schemeClr val="dk1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sz="2000" u="none" cap="none" strike="noStrike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주요 이슈와 문제</a:t>
            </a:r>
            <a:endParaRPr i="0" sz="20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935" name="Google Shape;935;p44"/>
          <p:cNvSpPr/>
          <p:nvPr/>
        </p:nvSpPr>
        <p:spPr>
          <a:xfrm>
            <a:off x="4821780" y="1658061"/>
            <a:ext cx="2512800" cy="609000"/>
          </a:xfrm>
          <a:prstGeom prst="rect">
            <a:avLst/>
          </a:prstGeom>
          <a:solidFill>
            <a:schemeClr val="dk1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sz="2000" u="none" cap="none" strike="noStrike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교훈과 배운 점</a:t>
            </a:r>
            <a:endParaRPr i="0" sz="2000" u="none" cap="none" strike="noStrike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936" name="Google Shape;936;p44"/>
          <p:cNvSpPr txBox="1"/>
          <p:nvPr/>
        </p:nvSpPr>
        <p:spPr>
          <a:xfrm>
            <a:off x="357798" y="907600"/>
            <a:ext cx="6003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b="1" i="0" sz="2400" u="none" cap="none" strike="noStrike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Lesson &amp; </a:t>
            </a:r>
            <a:r>
              <a:rPr b="1" sz="24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L</a:t>
            </a:r>
            <a:r>
              <a:rPr b="1" i="0" sz="2400" u="none" cap="none" strike="noStrike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earned</a:t>
            </a:r>
            <a:endParaRPr b="0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937" name="Google Shape;937;p44"/>
          <p:cNvSpPr/>
          <p:nvPr/>
        </p:nvSpPr>
        <p:spPr>
          <a:xfrm>
            <a:off x="817625" y="3204584"/>
            <a:ext cx="3210600" cy="7920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anum Gothic"/>
              <a:buChar char="●"/>
            </a:pPr>
            <a:r>
              <a:rPr sz="13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정확도가 높더라도 </a:t>
            </a:r>
            <a:r>
              <a:rPr sz="13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f1 </a:t>
            </a:r>
            <a:r>
              <a:rPr sz="13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점수가  </a:t>
            </a:r>
            <a:r>
              <a:rPr sz="13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동반되어 </a:t>
            </a:r>
            <a:r>
              <a:rPr sz="13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좋아지지는 않음</a:t>
            </a:r>
            <a:endParaRPr i="0" sz="1300" u="none" cap="none" strike="no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938" name="Google Shape;938;p44"/>
          <p:cNvSpPr/>
          <p:nvPr/>
        </p:nvSpPr>
        <p:spPr>
          <a:xfrm>
            <a:off x="817625" y="4157892"/>
            <a:ext cx="3210600" cy="461700"/>
          </a:xfrm>
          <a:prstGeom prst="roundRect">
            <a:avLst>
              <a:gd fmla="val 21329" name="adj"/>
            </a:avLst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anum Gothic"/>
              <a:buChar char="●"/>
            </a:pPr>
            <a:r>
              <a:rPr sz="13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지도 학습으로의 확장 </a:t>
            </a:r>
            <a:endParaRPr i="0" sz="1300" u="none" cap="none" strike="no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939" name="Google Shape;939;p44"/>
          <p:cNvSpPr/>
          <p:nvPr/>
        </p:nvSpPr>
        <p:spPr>
          <a:xfrm>
            <a:off x="817625" y="4780899"/>
            <a:ext cx="3210600" cy="7920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anum Gothic"/>
              <a:buChar char="●"/>
            </a:pPr>
            <a:r>
              <a:rPr sz="13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gpu의 한계</a:t>
            </a:r>
            <a:endParaRPr sz="13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13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(보유하고 있는 자원의 한계)</a:t>
            </a:r>
            <a:endParaRPr i="0" sz="1300" u="none" cap="none" strike="no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940" name="Google Shape;940;p44"/>
          <p:cNvSpPr/>
          <p:nvPr/>
        </p:nvSpPr>
        <p:spPr>
          <a:xfrm>
            <a:off x="4472875" y="4081300"/>
            <a:ext cx="3210600" cy="1011600"/>
          </a:xfrm>
          <a:prstGeom prst="roundRect">
            <a:avLst>
              <a:gd fmla="val 751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anum Gothic"/>
              <a:buChar char="●"/>
            </a:pPr>
            <a:r>
              <a:rPr sz="13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대체로 이상탐지 쪽의 모델링을 수정하는 것보다 특성 추출 모델이 성능에 더 큰 영향을 미치는 것을 깨달았음</a:t>
            </a:r>
            <a:endParaRPr i="0" sz="1300" u="none" cap="none" strike="no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941" name="Google Shape;941;p44"/>
          <p:cNvSpPr/>
          <p:nvPr/>
        </p:nvSpPr>
        <p:spPr>
          <a:xfrm>
            <a:off x="8068770" y="2412675"/>
            <a:ext cx="3210600" cy="8580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anum Gothic"/>
              <a:buChar char="●"/>
            </a:pPr>
            <a:r>
              <a:rPr sz="13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라벨링된 데이터를 통한 지도 학습에 대한 시간 투자 필요성의 아쉬움</a:t>
            </a:r>
            <a:endParaRPr sz="13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942" name="Google Shape;942;p44"/>
          <p:cNvSpPr/>
          <p:nvPr/>
        </p:nvSpPr>
        <p:spPr>
          <a:xfrm>
            <a:off x="8068775" y="3374124"/>
            <a:ext cx="3210600" cy="1232700"/>
          </a:xfrm>
          <a:prstGeom prst="roundRect">
            <a:avLst>
              <a:gd fmla="val 9340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Nanum Gothic"/>
              <a:buChar char="●"/>
            </a:pPr>
            <a:r>
              <a:rPr sz="1300">
                <a:latin typeface="Nanum Gothic"/>
                <a:ea typeface="Nanum Gothic"/>
                <a:cs typeface="Nanum Gothic"/>
                <a:sym typeface="Nanum Gothic"/>
              </a:rPr>
              <a:t>같은 ai인데도 머신러닝이랑은 굉장히 다르다는 것을 느꼈음. 이미지 데이터를 이해하는 것은 정형과는 또 다르다고 생각하게 됨</a:t>
            </a:r>
            <a:endParaRPr i="0" sz="13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943" name="Google Shape;943;p44"/>
          <p:cNvSpPr/>
          <p:nvPr/>
        </p:nvSpPr>
        <p:spPr>
          <a:xfrm>
            <a:off x="8068770" y="4763956"/>
            <a:ext cx="3210600" cy="7920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anum Gothic"/>
              <a:buChar char="●"/>
            </a:pPr>
            <a:r>
              <a:rPr sz="13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train 데이터가 정상데이터로만 채워져있어서 </a:t>
            </a:r>
            <a:r>
              <a:rPr sz="1300">
                <a:solidFill>
                  <a:srgbClr val="0D0D0D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이상치 탐지 알고리즘의 유용성을 이해하게 됨</a:t>
            </a:r>
            <a:endParaRPr i="0" sz="1300" u="none" cap="none" strike="no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944" name="Google Shape;944;p44"/>
          <p:cNvPicPr preferRelativeResize="0"/>
          <p:nvPr/>
        </p:nvPicPr>
        <p:blipFill rotWithShape="1">
          <a:blip r:embed="rId3">
            <a:alphaModFix/>
          </a:blip>
          <a:srcRect b="93167" l="0" r="0" t="0"/>
          <a:stretch/>
        </p:blipFill>
        <p:spPr>
          <a:xfrm>
            <a:off x="0" y="0"/>
            <a:ext cx="12192000" cy="159737"/>
          </a:xfrm>
          <a:prstGeom prst="rect">
            <a:avLst/>
          </a:prstGeom>
          <a:noFill/>
          <a:ln>
            <a:noFill/>
          </a:ln>
        </p:spPr>
      </p:pic>
      <p:sp>
        <p:nvSpPr>
          <p:cNvPr id="945" name="Google Shape;945;p44"/>
          <p:cNvSpPr/>
          <p:nvPr/>
        </p:nvSpPr>
        <p:spPr>
          <a:xfrm>
            <a:off x="4472875" y="3246988"/>
            <a:ext cx="3210600" cy="6852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anum Gothic"/>
              <a:buChar char="●"/>
            </a:pPr>
            <a:r>
              <a:rPr sz="13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여러가지 전처리를 하더라도 성능이 획기적으로 변하지는 않음</a:t>
            </a:r>
            <a:endParaRPr sz="13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949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p45"/>
          <p:cNvSpPr txBox="1"/>
          <p:nvPr/>
        </p:nvSpPr>
        <p:spPr>
          <a:xfrm>
            <a:off x="3342125" y="2935700"/>
            <a:ext cx="56568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1" i="0" sz="2600" u="none" cap="none" strike="noStrike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E</a:t>
            </a:r>
            <a:r>
              <a:rPr b="1" sz="26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ND</a:t>
            </a:r>
            <a:endParaRPr b="1" i="0" sz="2600" u="none" cap="none" strike="noStrike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b="1" i="0" sz="3800" u="none" cap="none" strike="noStrike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감사합니다.</a:t>
            </a:r>
            <a:endParaRPr b="1" i="0" sz="3800" u="none" cap="none" strike="noStrike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951" name="Google Shape;951;p45"/>
          <p:cNvPicPr preferRelativeResize="0"/>
          <p:nvPr/>
        </p:nvPicPr>
        <p:blipFill rotWithShape="1">
          <a:blip r:embed="rId3">
            <a:alphaModFix/>
          </a:blip>
          <a:srcRect b="93167" l="0" r="0" t="0"/>
          <a:stretch/>
        </p:blipFill>
        <p:spPr>
          <a:xfrm>
            <a:off x="0" y="0"/>
            <a:ext cx="12192000" cy="159737"/>
          </a:xfrm>
          <a:prstGeom prst="rect">
            <a:avLst/>
          </a:prstGeom>
          <a:noFill/>
          <a:ln>
            <a:noFill/>
          </a:ln>
        </p:spPr>
      </p:pic>
      <p:pic>
        <p:nvPicPr>
          <p:cNvPr id="952" name="Google Shape;952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65025" y="2379875"/>
            <a:ext cx="4511396" cy="254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3" name="Google Shape;953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54525" y="2575000"/>
            <a:ext cx="2059850" cy="2277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6"/>
          <p:cNvSpPr/>
          <p:nvPr/>
        </p:nvSpPr>
        <p:spPr>
          <a:xfrm>
            <a:off x="11695677" y="2750165"/>
            <a:ext cx="496324" cy="496324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C6C6C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r>
              <a: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2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16"/>
          <p:cNvSpPr/>
          <p:nvPr/>
        </p:nvSpPr>
        <p:spPr>
          <a:xfrm>
            <a:off x="11695677" y="3246489"/>
            <a:ext cx="496324" cy="496324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C6C6C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9191"/>
              </a:buClr>
              <a:buSzPts val="1200"/>
              <a:buFont typeface="Arial"/>
              <a:buNone/>
            </a:pPr>
            <a:r>
              <a:rPr b="0" i="0" sz="1200" u="none" cap="none" strike="noStrike">
                <a:solidFill>
                  <a:srgbClr val="91919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1200" u="none" cap="none" strike="noStrike">
              <a:solidFill>
                <a:srgbClr val="91919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16"/>
          <p:cNvSpPr/>
          <p:nvPr/>
        </p:nvSpPr>
        <p:spPr>
          <a:xfrm>
            <a:off x="11695677" y="3742813"/>
            <a:ext cx="496324" cy="496324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C6C6C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9191"/>
              </a:buClr>
              <a:buSzPts val="1200"/>
              <a:buFont typeface="Arial"/>
              <a:buNone/>
            </a:pPr>
            <a:r>
              <a:rPr b="0" i="0" sz="1200" u="none" cap="none" strike="noStrike">
                <a:solidFill>
                  <a:srgbClr val="91919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0" i="0" sz="1200" u="none" cap="none" strike="noStrike">
              <a:solidFill>
                <a:srgbClr val="91919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16"/>
          <p:cNvSpPr/>
          <p:nvPr/>
        </p:nvSpPr>
        <p:spPr>
          <a:xfrm>
            <a:off x="11695677" y="4239137"/>
            <a:ext cx="496324" cy="496324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C6C6C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9191"/>
              </a:buClr>
              <a:buSzPts val="1200"/>
              <a:buFont typeface="Arial"/>
              <a:buNone/>
            </a:pPr>
            <a:r>
              <a:rPr b="0" i="0" sz="1200" u="none" cap="none" strike="noStrike">
                <a:solidFill>
                  <a:srgbClr val="91919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b="0" i="0" sz="1200" u="none" cap="none" strike="noStrike">
              <a:solidFill>
                <a:srgbClr val="91919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16"/>
          <p:cNvSpPr/>
          <p:nvPr/>
        </p:nvSpPr>
        <p:spPr>
          <a:xfrm>
            <a:off x="0" y="0"/>
            <a:ext cx="12192000" cy="627626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16"/>
          <p:cNvSpPr txBox="1"/>
          <p:nvPr/>
        </p:nvSpPr>
        <p:spPr>
          <a:xfrm>
            <a:off x="357809" y="183008"/>
            <a:ext cx="6097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sz="1700" u="none" cap="none" strike="noStrike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프로젝트 </a:t>
            </a:r>
            <a:r>
              <a:rPr b="1" sz="17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소개</a:t>
            </a:r>
            <a:r>
              <a:rPr b="1" i="0" sz="1400" u="none" cap="none" strike="noStrike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_프로젝트 주제</a:t>
            </a:r>
            <a:endParaRPr b="1" i="0" sz="16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34" name="Google Shape;134;p16"/>
          <p:cNvSpPr/>
          <p:nvPr/>
        </p:nvSpPr>
        <p:spPr>
          <a:xfrm>
            <a:off x="11695677" y="2750165"/>
            <a:ext cx="496200" cy="4962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C6C6C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16"/>
          <p:cNvSpPr/>
          <p:nvPr/>
        </p:nvSpPr>
        <p:spPr>
          <a:xfrm>
            <a:off x="11695677" y="3246489"/>
            <a:ext cx="496200" cy="496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C6C6C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sz="1200" u="none" cap="none" strike="noStrike">
                <a:solidFill>
                  <a:srgbClr val="91919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1200" u="none" cap="none" strike="noStrike">
              <a:solidFill>
                <a:srgbClr val="91919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16"/>
          <p:cNvSpPr/>
          <p:nvPr/>
        </p:nvSpPr>
        <p:spPr>
          <a:xfrm>
            <a:off x="11695677" y="3742813"/>
            <a:ext cx="496200" cy="496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C6C6C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sz="1200" u="none" cap="none" strike="noStrike">
                <a:solidFill>
                  <a:srgbClr val="91919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0" i="0" sz="1200" u="none" cap="none" strike="noStrike">
              <a:solidFill>
                <a:srgbClr val="91919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16"/>
          <p:cNvSpPr/>
          <p:nvPr/>
        </p:nvSpPr>
        <p:spPr>
          <a:xfrm>
            <a:off x="11695677" y="4239137"/>
            <a:ext cx="496200" cy="496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C6C6C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sz="1200" u="none" cap="none" strike="noStrike">
                <a:solidFill>
                  <a:srgbClr val="91919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b="0" i="0" sz="1200" u="none" cap="none" strike="noStrike">
              <a:solidFill>
                <a:srgbClr val="91919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16"/>
          <p:cNvSpPr/>
          <p:nvPr/>
        </p:nvSpPr>
        <p:spPr>
          <a:xfrm>
            <a:off x="11695677" y="4696337"/>
            <a:ext cx="496200" cy="496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C6C6C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sz="1200" u="none" cap="none" strike="noStrike">
                <a:solidFill>
                  <a:srgbClr val="919191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b="0" i="0" sz="1200" u="none" cap="none" strike="noStrike">
              <a:solidFill>
                <a:srgbClr val="91919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16"/>
          <p:cNvSpPr txBox="1"/>
          <p:nvPr/>
        </p:nvSpPr>
        <p:spPr>
          <a:xfrm>
            <a:off x="5201475" y="1957300"/>
            <a:ext cx="6319500" cy="3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sz="30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                           “</a:t>
            </a:r>
            <a:endParaRPr b="1" i="0" sz="3000" u="none" cap="none" strike="no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sz="25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데이콘 반도체 데이터를 이용한</a:t>
            </a:r>
            <a:endParaRPr b="1" sz="25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sz="2500">
                <a:solidFill>
                  <a:schemeClr val="lt1"/>
                </a:solidFill>
                <a:highlight>
                  <a:srgbClr val="4285F4"/>
                </a:highlight>
                <a:latin typeface="Nanum Gothic"/>
                <a:ea typeface="Nanum Gothic"/>
                <a:cs typeface="Nanum Gothic"/>
                <a:sym typeface="Nanum Gothic"/>
              </a:rPr>
              <a:t>반도체 소자 불량 탐지 모델링</a:t>
            </a:r>
            <a:endParaRPr b="1" sz="30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1" i="0" sz="1900" u="none" cap="none" strike="no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sz="30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                            ”</a:t>
            </a:r>
            <a:endParaRPr b="1" i="0" sz="4600" u="none" cap="none" strike="no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40" name="Google Shape;140;p16"/>
          <p:cNvPicPr preferRelativeResize="0"/>
          <p:nvPr/>
        </p:nvPicPr>
        <p:blipFill rotWithShape="1">
          <a:blip r:embed="rId3">
            <a:alphaModFix/>
          </a:blip>
          <a:srcRect b="93167" l="0" r="0" t="0"/>
          <a:stretch/>
        </p:blipFill>
        <p:spPr>
          <a:xfrm>
            <a:off x="0" y="0"/>
            <a:ext cx="12192000" cy="1597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4850" y="1957300"/>
            <a:ext cx="5025200" cy="332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7"/>
          <p:cNvSpPr/>
          <p:nvPr/>
        </p:nvSpPr>
        <p:spPr>
          <a:xfrm>
            <a:off x="11695677" y="2750165"/>
            <a:ext cx="496200" cy="4962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C6C6C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r>
              <a: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2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17"/>
          <p:cNvSpPr/>
          <p:nvPr/>
        </p:nvSpPr>
        <p:spPr>
          <a:xfrm>
            <a:off x="11695677" y="3246489"/>
            <a:ext cx="496200" cy="496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C6C6C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9191"/>
              </a:buClr>
              <a:buSzPts val="1200"/>
              <a:buFont typeface="Arial"/>
              <a:buNone/>
            </a:pPr>
            <a:r>
              <a:rPr b="0" i="0" sz="1200" u="none" cap="none" strike="noStrike">
                <a:solidFill>
                  <a:srgbClr val="91919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1200" u="none" cap="none" strike="noStrike">
              <a:solidFill>
                <a:srgbClr val="91919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17"/>
          <p:cNvSpPr/>
          <p:nvPr/>
        </p:nvSpPr>
        <p:spPr>
          <a:xfrm>
            <a:off x="11695677" y="3742813"/>
            <a:ext cx="496200" cy="496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C6C6C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9191"/>
              </a:buClr>
              <a:buSzPts val="1200"/>
              <a:buFont typeface="Arial"/>
              <a:buNone/>
            </a:pPr>
            <a:r>
              <a:rPr b="0" i="0" sz="1200" u="none" cap="none" strike="noStrike">
                <a:solidFill>
                  <a:srgbClr val="91919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0" i="0" sz="1200" u="none" cap="none" strike="noStrike">
              <a:solidFill>
                <a:srgbClr val="91919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17"/>
          <p:cNvSpPr/>
          <p:nvPr/>
        </p:nvSpPr>
        <p:spPr>
          <a:xfrm>
            <a:off x="11695677" y="4239137"/>
            <a:ext cx="496200" cy="496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C6C6C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9191"/>
              </a:buClr>
              <a:buSzPts val="1200"/>
              <a:buFont typeface="Arial"/>
              <a:buNone/>
            </a:pPr>
            <a:r>
              <a:rPr b="0" i="0" sz="1200" u="none" cap="none" strike="noStrike">
                <a:solidFill>
                  <a:srgbClr val="91919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b="0" i="0" sz="1200" u="none" cap="none" strike="noStrike">
              <a:solidFill>
                <a:srgbClr val="91919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17"/>
          <p:cNvSpPr/>
          <p:nvPr/>
        </p:nvSpPr>
        <p:spPr>
          <a:xfrm>
            <a:off x="0" y="0"/>
            <a:ext cx="12192000" cy="627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17"/>
          <p:cNvSpPr txBox="1"/>
          <p:nvPr/>
        </p:nvSpPr>
        <p:spPr>
          <a:xfrm>
            <a:off x="357809" y="183008"/>
            <a:ext cx="6097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sz="1700" u="none" cap="none" strike="noStrike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프로젝트 </a:t>
            </a:r>
            <a:r>
              <a:rPr b="1" sz="17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소개</a:t>
            </a:r>
            <a:r>
              <a:rPr b="1" i="0" sz="1400" u="none" cap="none" strike="noStrike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_프로젝트 주제</a:t>
            </a:r>
            <a:endParaRPr b="1" i="0" sz="16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52" name="Google Shape;152;p17"/>
          <p:cNvSpPr/>
          <p:nvPr/>
        </p:nvSpPr>
        <p:spPr>
          <a:xfrm>
            <a:off x="11695677" y="2750165"/>
            <a:ext cx="496200" cy="4962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C6C6C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17"/>
          <p:cNvSpPr/>
          <p:nvPr/>
        </p:nvSpPr>
        <p:spPr>
          <a:xfrm>
            <a:off x="11695677" y="3246489"/>
            <a:ext cx="496200" cy="496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C6C6C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sz="1200" u="none" cap="none" strike="noStrike">
                <a:solidFill>
                  <a:srgbClr val="91919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1200" u="none" cap="none" strike="noStrike">
              <a:solidFill>
                <a:srgbClr val="91919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17"/>
          <p:cNvSpPr/>
          <p:nvPr/>
        </p:nvSpPr>
        <p:spPr>
          <a:xfrm>
            <a:off x="11695677" y="3742813"/>
            <a:ext cx="496200" cy="496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C6C6C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sz="1200" u="none" cap="none" strike="noStrike">
                <a:solidFill>
                  <a:srgbClr val="91919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0" i="0" sz="1200" u="none" cap="none" strike="noStrike">
              <a:solidFill>
                <a:srgbClr val="91919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17"/>
          <p:cNvSpPr/>
          <p:nvPr/>
        </p:nvSpPr>
        <p:spPr>
          <a:xfrm>
            <a:off x="11695677" y="4239137"/>
            <a:ext cx="496200" cy="496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C6C6C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sz="1200" u="none" cap="none" strike="noStrike">
                <a:solidFill>
                  <a:srgbClr val="91919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b="0" i="0" sz="1200" u="none" cap="none" strike="noStrike">
              <a:solidFill>
                <a:srgbClr val="91919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17"/>
          <p:cNvSpPr/>
          <p:nvPr/>
        </p:nvSpPr>
        <p:spPr>
          <a:xfrm>
            <a:off x="11695677" y="4696337"/>
            <a:ext cx="496200" cy="496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C6C6C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sz="1200" u="none" cap="none" strike="noStrike">
                <a:solidFill>
                  <a:srgbClr val="919191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b="0" i="0" sz="1200" u="none" cap="none" strike="noStrike">
              <a:solidFill>
                <a:srgbClr val="91919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17"/>
          <p:cNvSpPr txBox="1"/>
          <p:nvPr/>
        </p:nvSpPr>
        <p:spPr>
          <a:xfrm>
            <a:off x="550222" y="1047825"/>
            <a:ext cx="10711500" cy="7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sz="2800">
                <a:latin typeface="Nanum Gothic"/>
                <a:ea typeface="Nanum Gothic"/>
                <a:cs typeface="Nanum Gothic"/>
                <a:sym typeface="Nanum Gothic"/>
              </a:rPr>
              <a:t>주제 선정 배경</a:t>
            </a:r>
            <a:endParaRPr b="1" sz="2800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pSp>
        <p:nvGrpSpPr>
          <p:cNvPr id="158" name="Google Shape;158;p17"/>
          <p:cNvGrpSpPr/>
          <p:nvPr/>
        </p:nvGrpSpPr>
        <p:grpSpPr>
          <a:xfrm>
            <a:off x="1025525" y="1947600"/>
            <a:ext cx="10162800" cy="1512600"/>
            <a:chOff x="1025525" y="1947600"/>
            <a:chExt cx="10162800" cy="1512600"/>
          </a:xfrm>
        </p:grpSpPr>
        <p:sp>
          <p:nvSpPr>
            <p:cNvPr id="159" name="Google Shape;159;p17"/>
            <p:cNvSpPr/>
            <p:nvPr/>
          </p:nvSpPr>
          <p:spPr>
            <a:xfrm>
              <a:off x="1025525" y="1947600"/>
              <a:ext cx="10162800" cy="1512600"/>
            </a:xfrm>
            <a:prstGeom prst="roundRect">
              <a:avLst>
                <a:gd fmla="val 13012" name="adj"/>
              </a:avLst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" name="Google Shape;160;p17"/>
            <p:cNvSpPr txBox="1"/>
            <p:nvPr/>
          </p:nvSpPr>
          <p:spPr>
            <a:xfrm>
              <a:off x="2951825" y="2122100"/>
              <a:ext cx="6310200" cy="113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rmAutofit/>
            </a:bodyPr>
            <a:lstStyle/>
            <a:p>
              <a:pPr indent="0" lvl="0" marL="0" rtl="0" algn="ctr">
                <a:lnSpc>
                  <a:spcPct val="100000"/>
                </a:lnSpc>
                <a:spcBef>
                  <a:spcPts val="1200"/>
                </a:spcBef>
                <a:spcAft>
                  <a:spcPts val="0"/>
                </a:spcAft>
                <a:buNone/>
              </a:pPr>
              <a:r>
                <a:rPr b="1" sz="2000">
                  <a:solidFill>
                    <a:srgbClr val="000000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생산 공정에서의 비정상 샘플의 검출은 </a:t>
              </a:r>
              <a:endParaRPr b="1" sz="2000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  <a:p>
              <a:pPr indent="0" lvl="0" marL="0" rtl="0" algn="ctr">
                <a:lnSpc>
                  <a:spcPct val="100000"/>
                </a:lnSpc>
                <a:spcBef>
                  <a:spcPts val="1200"/>
                </a:spcBef>
                <a:spcAft>
                  <a:spcPts val="1200"/>
                </a:spcAft>
                <a:buNone/>
              </a:pPr>
              <a:r>
                <a:rPr b="1" sz="2000">
                  <a:solidFill>
                    <a:srgbClr val="000000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품질 관리와 효율성 향상에 있어 필수적인 과제</a:t>
              </a:r>
              <a:endParaRPr b="1" sz="2000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</p:grpSp>
      <p:sp>
        <p:nvSpPr>
          <p:cNvPr id="161" name="Google Shape;161;p17"/>
          <p:cNvSpPr/>
          <p:nvPr/>
        </p:nvSpPr>
        <p:spPr>
          <a:xfrm>
            <a:off x="5708100" y="3624013"/>
            <a:ext cx="414300" cy="6276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078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62" name="Google Shape;162;p17"/>
          <p:cNvGrpSpPr/>
          <p:nvPr/>
        </p:nvGrpSpPr>
        <p:grpSpPr>
          <a:xfrm>
            <a:off x="1025525" y="4415425"/>
            <a:ext cx="10162800" cy="1512600"/>
            <a:chOff x="1025525" y="4263025"/>
            <a:chExt cx="10162800" cy="1512600"/>
          </a:xfrm>
        </p:grpSpPr>
        <p:sp>
          <p:nvSpPr>
            <p:cNvPr id="163" name="Google Shape;163;p17"/>
            <p:cNvSpPr/>
            <p:nvPr/>
          </p:nvSpPr>
          <p:spPr>
            <a:xfrm>
              <a:off x="1025525" y="4263025"/>
              <a:ext cx="10162800" cy="1512600"/>
            </a:xfrm>
            <a:prstGeom prst="roundRect">
              <a:avLst>
                <a:gd fmla="val 13012" name="adj"/>
              </a:avLst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" name="Google Shape;164;p17"/>
            <p:cNvSpPr txBox="1"/>
            <p:nvPr/>
          </p:nvSpPr>
          <p:spPr>
            <a:xfrm>
              <a:off x="1846625" y="4426500"/>
              <a:ext cx="8520600" cy="118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rm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1200"/>
                </a:spcBef>
                <a:spcAft>
                  <a:spcPts val="0"/>
                </a:spcAft>
                <a:buNone/>
              </a:pPr>
              <a:r>
                <a:rPr b="1" sz="2000">
                  <a:solidFill>
                    <a:srgbClr val="000000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신규 생산 공정에서 확보된 정상 샘플 이미지 데이터를 활용하여, </a:t>
              </a:r>
              <a:endParaRPr b="1" sz="2000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1200"/>
                </a:spcBef>
                <a:spcAft>
                  <a:spcPts val="1200"/>
                </a:spcAft>
                <a:buNone/>
              </a:pPr>
              <a:r>
                <a:rPr b="1" sz="2000">
                  <a:solidFill>
                    <a:srgbClr val="000000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추후 발생할 수 있는 </a:t>
              </a:r>
              <a:r>
                <a:rPr b="1" sz="2000">
                  <a:solidFill>
                    <a:schemeClr val="lt1"/>
                  </a:solidFill>
                  <a:highlight>
                    <a:srgbClr val="4285F4"/>
                  </a:highlight>
                  <a:latin typeface="Nanum Gothic"/>
                  <a:ea typeface="Nanum Gothic"/>
                  <a:cs typeface="Nanum Gothic"/>
                  <a:sym typeface="Nanum Gothic"/>
                </a:rPr>
                <a:t>비정상 샘플을 정확히 식별해내는 AI 기반의 솔루션 개발</a:t>
              </a:r>
              <a:endParaRPr b="1" sz="2000">
                <a:solidFill>
                  <a:schemeClr val="lt1"/>
                </a:solidFill>
                <a:highlight>
                  <a:srgbClr val="4285F4"/>
                </a:highlight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</p:grpSp>
      <p:pic>
        <p:nvPicPr>
          <p:cNvPr id="165" name="Google Shape;165;p17"/>
          <p:cNvPicPr preferRelativeResize="0"/>
          <p:nvPr/>
        </p:nvPicPr>
        <p:blipFill rotWithShape="1">
          <a:blip r:embed="rId3">
            <a:alphaModFix/>
          </a:blip>
          <a:srcRect b="93167" l="0" r="0" t="0"/>
          <a:stretch/>
        </p:blipFill>
        <p:spPr>
          <a:xfrm>
            <a:off x="0" y="0"/>
            <a:ext cx="12192000" cy="1597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8"/>
          <p:cNvSpPr/>
          <p:nvPr/>
        </p:nvSpPr>
        <p:spPr>
          <a:xfrm>
            <a:off x="0" y="0"/>
            <a:ext cx="12192000" cy="627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p18"/>
          <p:cNvSpPr txBox="1"/>
          <p:nvPr/>
        </p:nvSpPr>
        <p:spPr>
          <a:xfrm>
            <a:off x="357809" y="183008"/>
            <a:ext cx="6097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sz="1700" u="none" cap="none" strike="noStrike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프로젝트 </a:t>
            </a:r>
            <a:r>
              <a:rPr b="1" sz="17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소개</a:t>
            </a:r>
            <a:r>
              <a:rPr b="1" i="0" sz="1400" u="none" cap="none" strike="noStrike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_</a:t>
            </a:r>
            <a:r>
              <a:rPr b="1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데이터 소개</a:t>
            </a:r>
            <a:endParaRPr b="1" i="0" sz="16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72" name="Google Shape;172;p18"/>
          <p:cNvSpPr txBox="1"/>
          <p:nvPr/>
        </p:nvSpPr>
        <p:spPr>
          <a:xfrm>
            <a:off x="550222" y="1047825"/>
            <a:ext cx="10711500" cy="7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sz="2800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데이터 예시 </a:t>
            </a:r>
            <a:r>
              <a:rPr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출처 : 데이콘 </a:t>
            </a:r>
            <a:r>
              <a:rPr sz="1000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(https://dacon.io/competitions/official/236224/overview/description)</a:t>
            </a:r>
            <a:endParaRPr b="1" sz="2800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73" name="Google Shape;173;p18"/>
          <p:cNvPicPr preferRelativeResize="0"/>
          <p:nvPr/>
        </p:nvPicPr>
        <p:blipFill rotWithShape="1">
          <a:blip r:embed="rId3">
            <a:alphaModFix/>
          </a:blip>
          <a:srcRect b="0" l="0" r="24138" t="0"/>
          <a:stretch/>
        </p:blipFill>
        <p:spPr>
          <a:xfrm>
            <a:off x="618926" y="2479320"/>
            <a:ext cx="4866286" cy="4023279"/>
          </a:xfrm>
          <a:prstGeom prst="rect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74" name="Google Shape;174;p18"/>
          <p:cNvSpPr txBox="1"/>
          <p:nvPr/>
        </p:nvSpPr>
        <p:spPr>
          <a:xfrm>
            <a:off x="222325" y="1865241"/>
            <a:ext cx="5714100" cy="4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train : 학습용 정상 반도체 소자 이미지 샘플 213개</a:t>
            </a:r>
            <a:endParaRPr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75" name="Google Shape;175;p18"/>
          <p:cNvSpPr txBox="1"/>
          <p:nvPr/>
        </p:nvSpPr>
        <p:spPr>
          <a:xfrm>
            <a:off x="6123090" y="1865241"/>
            <a:ext cx="5265600" cy="4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test : 평가용 반도체 소자 이미지 샘플 100개</a:t>
            </a:r>
            <a:endParaRPr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76" name="Google Shape;176;p18"/>
          <p:cNvPicPr preferRelativeResize="0"/>
          <p:nvPr/>
        </p:nvPicPr>
        <p:blipFill rotWithShape="1">
          <a:blip r:embed="rId4">
            <a:alphaModFix/>
          </a:blip>
          <a:srcRect b="0" l="0" r="25026" t="0"/>
          <a:stretch/>
        </p:blipFill>
        <p:spPr>
          <a:xfrm>
            <a:off x="6301815" y="2479320"/>
            <a:ext cx="4821979" cy="4023279"/>
          </a:xfrm>
          <a:prstGeom prst="rect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77" name="Google Shape;177;p18"/>
          <p:cNvSpPr/>
          <p:nvPr/>
        </p:nvSpPr>
        <p:spPr>
          <a:xfrm>
            <a:off x="8562377" y="4396202"/>
            <a:ext cx="532200" cy="5199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18"/>
          <p:cNvSpPr/>
          <p:nvPr/>
        </p:nvSpPr>
        <p:spPr>
          <a:xfrm>
            <a:off x="7206882" y="5910586"/>
            <a:ext cx="532200" cy="5199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18"/>
          <p:cNvSpPr/>
          <p:nvPr/>
        </p:nvSpPr>
        <p:spPr>
          <a:xfrm>
            <a:off x="11695677" y="2750165"/>
            <a:ext cx="496200" cy="4962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C6C6C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r>
              <a: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2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18"/>
          <p:cNvSpPr/>
          <p:nvPr/>
        </p:nvSpPr>
        <p:spPr>
          <a:xfrm>
            <a:off x="11695677" y="3246489"/>
            <a:ext cx="496200" cy="496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C6C6C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9191"/>
              </a:buClr>
              <a:buSzPts val="1200"/>
              <a:buFont typeface="Arial"/>
              <a:buNone/>
            </a:pPr>
            <a:r>
              <a:rPr b="0" i="0" sz="1200" u="none" cap="none" strike="noStrike">
                <a:solidFill>
                  <a:srgbClr val="91919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1200" u="none" cap="none" strike="noStrike">
              <a:solidFill>
                <a:srgbClr val="91919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18"/>
          <p:cNvSpPr/>
          <p:nvPr/>
        </p:nvSpPr>
        <p:spPr>
          <a:xfrm>
            <a:off x="11695677" y="3742813"/>
            <a:ext cx="496200" cy="496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C6C6C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9191"/>
              </a:buClr>
              <a:buSzPts val="1200"/>
              <a:buFont typeface="Arial"/>
              <a:buNone/>
            </a:pPr>
            <a:r>
              <a:rPr b="0" i="0" sz="1200" u="none" cap="none" strike="noStrike">
                <a:solidFill>
                  <a:srgbClr val="91919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0" i="0" sz="1200" u="none" cap="none" strike="noStrike">
              <a:solidFill>
                <a:srgbClr val="91919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18"/>
          <p:cNvSpPr/>
          <p:nvPr/>
        </p:nvSpPr>
        <p:spPr>
          <a:xfrm>
            <a:off x="11695677" y="4239137"/>
            <a:ext cx="496200" cy="496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C6C6C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9191"/>
              </a:buClr>
              <a:buSzPts val="1200"/>
              <a:buFont typeface="Arial"/>
              <a:buNone/>
            </a:pPr>
            <a:r>
              <a:rPr b="0" i="0" sz="1200" u="none" cap="none" strike="noStrike">
                <a:solidFill>
                  <a:srgbClr val="91919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b="0" i="0" sz="1200" u="none" cap="none" strike="noStrike">
              <a:solidFill>
                <a:srgbClr val="91919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18"/>
          <p:cNvSpPr/>
          <p:nvPr/>
        </p:nvSpPr>
        <p:spPr>
          <a:xfrm>
            <a:off x="11695677" y="2750165"/>
            <a:ext cx="496200" cy="4962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C6C6C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18"/>
          <p:cNvSpPr/>
          <p:nvPr/>
        </p:nvSpPr>
        <p:spPr>
          <a:xfrm>
            <a:off x="11695677" y="3246489"/>
            <a:ext cx="496200" cy="496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C6C6C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sz="1200" u="none" cap="none" strike="noStrike">
                <a:solidFill>
                  <a:srgbClr val="91919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1200" u="none" cap="none" strike="noStrike">
              <a:solidFill>
                <a:srgbClr val="91919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18"/>
          <p:cNvSpPr/>
          <p:nvPr/>
        </p:nvSpPr>
        <p:spPr>
          <a:xfrm>
            <a:off x="11695677" y="3742813"/>
            <a:ext cx="496200" cy="496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C6C6C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sz="1200" u="none" cap="none" strike="noStrike">
                <a:solidFill>
                  <a:srgbClr val="91919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0" i="0" sz="1200" u="none" cap="none" strike="noStrike">
              <a:solidFill>
                <a:srgbClr val="91919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p18"/>
          <p:cNvSpPr/>
          <p:nvPr/>
        </p:nvSpPr>
        <p:spPr>
          <a:xfrm>
            <a:off x="11695677" y="4239137"/>
            <a:ext cx="496200" cy="496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C6C6C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sz="1200" u="none" cap="none" strike="noStrike">
                <a:solidFill>
                  <a:srgbClr val="91919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b="0" i="0" sz="1200" u="none" cap="none" strike="noStrike">
              <a:solidFill>
                <a:srgbClr val="91919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18"/>
          <p:cNvSpPr/>
          <p:nvPr/>
        </p:nvSpPr>
        <p:spPr>
          <a:xfrm>
            <a:off x="11695677" y="4696337"/>
            <a:ext cx="496200" cy="496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C6C6C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sz="1200" u="none" cap="none" strike="noStrike">
                <a:solidFill>
                  <a:srgbClr val="919191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b="0" i="0" sz="1200" u="none" cap="none" strike="noStrike">
              <a:solidFill>
                <a:srgbClr val="91919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8" name="Google Shape;188;p18"/>
          <p:cNvPicPr preferRelativeResize="0"/>
          <p:nvPr/>
        </p:nvPicPr>
        <p:blipFill rotWithShape="1">
          <a:blip r:embed="rId5">
            <a:alphaModFix/>
          </a:blip>
          <a:srcRect b="93167" l="0" r="0" t="0"/>
          <a:stretch/>
        </p:blipFill>
        <p:spPr>
          <a:xfrm>
            <a:off x="0" y="0"/>
            <a:ext cx="12192000" cy="1597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9"/>
          <p:cNvSpPr/>
          <p:nvPr/>
        </p:nvSpPr>
        <p:spPr>
          <a:xfrm>
            <a:off x="0" y="0"/>
            <a:ext cx="12192000" cy="627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p19"/>
          <p:cNvSpPr txBox="1"/>
          <p:nvPr/>
        </p:nvSpPr>
        <p:spPr>
          <a:xfrm>
            <a:off x="357809" y="183008"/>
            <a:ext cx="6097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sz="1700" u="none" cap="none" strike="noStrike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프로젝트 </a:t>
            </a:r>
            <a:r>
              <a:rPr b="1" sz="17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소개</a:t>
            </a:r>
            <a:r>
              <a:rPr b="1" i="0" sz="1400" u="none" cap="none" strike="noStrike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_</a:t>
            </a:r>
            <a:r>
              <a:rPr b="1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데이터 소개</a:t>
            </a:r>
            <a:endParaRPr b="1" i="0" sz="16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95" name="Google Shape;195;p19"/>
          <p:cNvSpPr txBox="1"/>
          <p:nvPr/>
        </p:nvSpPr>
        <p:spPr>
          <a:xfrm>
            <a:off x="540300" y="1812474"/>
            <a:ext cx="5050500" cy="10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anum Gothic"/>
              <a:buChar char="●"/>
            </a:pPr>
            <a:r>
              <a:rPr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train.csv</a:t>
            </a:r>
            <a:endParaRPr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anum Gothic"/>
              <a:buChar char="●"/>
            </a:pPr>
            <a:r>
              <a:rPr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213개의 train 이미지 데이터의 path와 불량 여부 레이블 값이 있음.</a:t>
            </a:r>
            <a:endParaRPr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96" name="Google Shape;196;p19"/>
          <p:cNvPicPr preferRelativeResize="0"/>
          <p:nvPr/>
        </p:nvPicPr>
        <p:blipFill rotWithShape="1">
          <a:blip r:embed="rId3">
            <a:alphaModFix/>
          </a:blip>
          <a:srcRect b="34471" l="0" r="0" t="2404"/>
          <a:stretch/>
        </p:blipFill>
        <p:spPr>
          <a:xfrm>
            <a:off x="1716936" y="3497516"/>
            <a:ext cx="2580218" cy="3003378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19"/>
          <p:cNvSpPr txBox="1"/>
          <p:nvPr/>
        </p:nvSpPr>
        <p:spPr>
          <a:xfrm>
            <a:off x="5890301" y="1812474"/>
            <a:ext cx="5050500" cy="10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anum Gothic"/>
              <a:buChar char="●"/>
            </a:pPr>
            <a:r>
              <a:rPr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test.csv</a:t>
            </a:r>
            <a:endParaRPr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anum Gothic"/>
              <a:buChar char="●"/>
            </a:pPr>
            <a:r>
              <a:rPr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100개의 test 이미지 데이터의 path만 있음.</a:t>
            </a:r>
            <a:endParaRPr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98" name="Google Shape;198;p19"/>
          <p:cNvPicPr preferRelativeResize="0"/>
          <p:nvPr/>
        </p:nvPicPr>
        <p:blipFill rotWithShape="1">
          <a:blip r:embed="rId4">
            <a:alphaModFix/>
          </a:blip>
          <a:srcRect b="24727" l="0" r="0" t="0"/>
          <a:stretch/>
        </p:blipFill>
        <p:spPr>
          <a:xfrm>
            <a:off x="7555707" y="3497516"/>
            <a:ext cx="1914685" cy="300337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9" name="Google Shape;199;p19"/>
          <p:cNvCxnSpPr/>
          <p:nvPr/>
        </p:nvCxnSpPr>
        <p:spPr>
          <a:xfrm>
            <a:off x="5690026" y="1793827"/>
            <a:ext cx="12300" cy="491340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0" name="Google Shape;200;p19"/>
          <p:cNvSpPr txBox="1"/>
          <p:nvPr/>
        </p:nvSpPr>
        <p:spPr>
          <a:xfrm>
            <a:off x="1012849" y="2604425"/>
            <a:ext cx="4446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sz="1000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* 특이사항: 모든 트레인 이미지는 정상 데이터로 이루어져 있음 </a:t>
            </a:r>
            <a:endParaRPr sz="1000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01" name="Google Shape;201;p19"/>
          <p:cNvSpPr txBox="1"/>
          <p:nvPr/>
        </p:nvSpPr>
        <p:spPr>
          <a:xfrm>
            <a:off x="550222" y="1047825"/>
            <a:ext cx="10711500" cy="7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sz="2800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데이터 예시 </a:t>
            </a:r>
            <a:r>
              <a:rPr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출처 : 데이콘 </a:t>
            </a:r>
            <a:r>
              <a:rPr sz="1000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(https://dacon.io/competitions/official/236224/overview/description)</a:t>
            </a:r>
            <a:endParaRPr b="1" sz="2800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02" name="Google Shape;202;p19"/>
          <p:cNvSpPr/>
          <p:nvPr/>
        </p:nvSpPr>
        <p:spPr>
          <a:xfrm>
            <a:off x="11695677" y="2750165"/>
            <a:ext cx="496200" cy="4962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C6C6C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r>
              <a: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2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19"/>
          <p:cNvSpPr/>
          <p:nvPr/>
        </p:nvSpPr>
        <p:spPr>
          <a:xfrm>
            <a:off x="11695677" y="3246489"/>
            <a:ext cx="496200" cy="496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C6C6C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9191"/>
              </a:buClr>
              <a:buSzPts val="1200"/>
              <a:buFont typeface="Arial"/>
              <a:buNone/>
            </a:pPr>
            <a:r>
              <a:rPr b="0" i="0" sz="1200" u="none" cap="none" strike="noStrike">
                <a:solidFill>
                  <a:srgbClr val="91919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1200" u="none" cap="none" strike="noStrike">
              <a:solidFill>
                <a:srgbClr val="91919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19"/>
          <p:cNvSpPr/>
          <p:nvPr/>
        </p:nvSpPr>
        <p:spPr>
          <a:xfrm>
            <a:off x="11695677" y="3742813"/>
            <a:ext cx="496200" cy="496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C6C6C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9191"/>
              </a:buClr>
              <a:buSzPts val="1200"/>
              <a:buFont typeface="Arial"/>
              <a:buNone/>
            </a:pPr>
            <a:r>
              <a:rPr b="0" i="0" sz="1200" u="none" cap="none" strike="noStrike">
                <a:solidFill>
                  <a:srgbClr val="91919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0" i="0" sz="1200" u="none" cap="none" strike="noStrike">
              <a:solidFill>
                <a:srgbClr val="91919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p19"/>
          <p:cNvSpPr/>
          <p:nvPr/>
        </p:nvSpPr>
        <p:spPr>
          <a:xfrm>
            <a:off x="11695677" y="4239137"/>
            <a:ext cx="496200" cy="496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C6C6C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9191"/>
              </a:buClr>
              <a:buSzPts val="1200"/>
              <a:buFont typeface="Arial"/>
              <a:buNone/>
            </a:pPr>
            <a:r>
              <a:rPr b="0" i="0" sz="1200" u="none" cap="none" strike="noStrike">
                <a:solidFill>
                  <a:srgbClr val="91919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b="0" i="0" sz="1200" u="none" cap="none" strike="noStrike">
              <a:solidFill>
                <a:srgbClr val="91919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p19"/>
          <p:cNvSpPr/>
          <p:nvPr/>
        </p:nvSpPr>
        <p:spPr>
          <a:xfrm>
            <a:off x="11695677" y="2750165"/>
            <a:ext cx="496200" cy="4962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C6C6C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19"/>
          <p:cNvSpPr/>
          <p:nvPr/>
        </p:nvSpPr>
        <p:spPr>
          <a:xfrm>
            <a:off x="11695677" y="3246489"/>
            <a:ext cx="496200" cy="496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C6C6C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sz="1200" u="none" cap="none" strike="noStrike">
                <a:solidFill>
                  <a:srgbClr val="91919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1200" u="none" cap="none" strike="noStrike">
              <a:solidFill>
                <a:srgbClr val="91919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p19"/>
          <p:cNvSpPr/>
          <p:nvPr/>
        </p:nvSpPr>
        <p:spPr>
          <a:xfrm>
            <a:off x="11695677" y="3742813"/>
            <a:ext cx="496200" cy="496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C6C6C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sz="1200" u="none" cap="none" strike="noStrike">
                <a:solidFill>
                  <a:srgbClr val="91919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0" i="0" sz="1200" u="none" cap="none" strike="noStrike">
              <a:solidFill>
                <a:srgbClr val="91919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p19"/>
          <p:cNvSpPr/>
          <p:nvPr/>
        </p:nvSpPr>
        <p:spPr>
          <a:xfrm>
            <a:off x="11695677" y="4239137"/>
            <a:ext cx="496200" cy="496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C6C6C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sz="1200" u="none" cap="none" strike="noStrike">
                <a:solidFill>
                  <a:srgbClr val="91919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b="0" i="0" sz="1200" u="none" cap="none" strike="noStrike">
              <a:solidFill>
                <a:srgbClr val="91919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19"/>
          <p:cNvSpPr/>
          <p:nvPr/>
        </p:nvSpPr>
        <p:spPr>
          <a:xfrm>
            <a:off x="11695677" y="4696337"/>
            <a:ext cx="496200" cy="496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C6C6C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sz="1200" u="none" cap="none" strike="noStrike">
                <a:solidFill>
                  <a:srgbClr val="919191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b="0" i="0" sz="1200" u="none" cap="none" strike="noStrike">
              <a:solidFill>
                <a:srgbClr val="91919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1" name="Google Shape;211;p19"/>
          <p:cNvPicPr preferRelativeResize="0"/>
          <p:nvPr/>
        </p:nvPicPr>
        <p:blipFill rotWithShape="1">
          <a:blip r:embed="rId5">
            <a:alphaModFix/>
          </a:blip>
          <a:srcRect b="93167" l="0" r="0" t="0"/>
          <a:stretch/>
        </p:blipFill>
        <p:spPr>
          <a:xfrm>
            <a:off x="0" y="0"/>
            <a:ext cx="12192000" cy="1597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20"/>
          <p:cNvPicPr preferRelativeResize="0"/>
          <p:nvPr/>
        </p:nvPicPr>
        <p:blipFill rotWithShape="1">
          <a:blip r:embed="rId3">
            <a:alphaModFix/>
          </a:blip>
          <a:srcRect b="26077" l="0" r="0" t="26612"/>
          <a:stretch/>
        </p:blipFill>
        <p:spPr>
          <a:xfrm>
            <a:off x="9285300" y="2580225"/>
            <a:ext cx="1395349" cy="1430651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0"/>
          <p:cNvSpPr txBox="1"/>
          <p:nvPr/>
        </p:nvSpPr>
        <p:spPr>
          <a:xfrm>
            <a:off x="405600" y="304375"/>
            <a:ext cx="49815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sz="3300">
                <a:solidFill>
                  <a:schemeClr val="lt1"/>
                </a:solidFill>
              </a:rPr>
              <a:t>비지도 및 지도 이상 탐지</a:t>
            </a:r>
            <a:endParaRPr b="0" i="0" sz="2800" u="none" cap="none" strike="noStrike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18" name="Google Shape;218;p20"/>
          <p:cNvSpPr txBox="1"/>
          <p:nvPr/>
        </p:nvSpPr>
        <p:spPr>
          <a:xfrm>
            <a:off x="5139869" y="542279"/>
            <a:ext cx="1152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sz="1200" u="none" cap="none" strike="noStrike">
                <a:solidFill>
                  <a:srgbClr val="0078FF"/>
                </a:solidFill>
                <a:latin typeface="Arial"/>
                <a:ea typeface="Arial"/>
                <a:cs typeface="Arial"/>
                <a:sym typeface="Arial"/>
              </a:rPr>
              <a:t>2024.0</a:t>
            </a:r>
            <a:r>
              <a:rPr sz="1200">
                <a:solidFill>
                  <a:srgbClr val="0078FF"/>
                </a:solidFill>
              </a:rPr>
              <a:t>3</a:t>
            </a:r>
            <a:endParaRPr b="0" i="0" sz="1200" u="none" cap="none" strike="noStrike">
              <a:solidFill>
                <a:srgbClr val="0078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20"/>
          <p:cNvSpPr txBox="1"/>
          <p:nvPr/>
        </p:nvSpPr>
        <p:spPr>
          <a:xfrm>
            <a:off x="2357850" y="3090450"/>
            <a:ext cx="74763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Nanum Gothic"/>
              <a:buAutoNum type="arabicPeriod" startAt="2"/>
            </a:pPr>
            <a:r>
              <a:rPr b="1" sz="38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데이터 EDA와 비지도 대표 모델</a:t>
            </a:r>
            <a:endParaRPr b="1" i="0" sz="3800" u="none" cap="none" strike="noStrike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20" name="Google Shape;220;p20"/>
          <p:cNvPicPr preferRelativeResize="0"/>
          <p:nvPr/>
        </p:nvPicPr>
        <p:blipFill rotWithShape="1">
          <a:blip r:embed="rId4">
            <a:alphaModFix/>
          </a:blip>
          <a:srcRect b="93167" l="0" r="0" t="0"/>
          <a:stretch/>
        </p:blipFill>
        <p:spPr>
          <a:xfrm>
            <a:off x="0" y="0"/>
            <a:ext cx="12192000" cy="1597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1"/>
          <p:cNvSpPr/>
          <p:nvPr/>
        </p:nvSpPr>
        <p:spPr>
          <a:xfrm>
            <a:off x="661550" y="1467975"/>
            <a:ext cx="10162800" cy="2031300"/>
          </a:xfrm>
          <a:prstGeom prst="roundRect">
            <a:avLst>
              <a:gd fmla="val 6838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" name="Google Shape;226;p21"/>
          <p:cNvSpPr/>
          <p:nvPr/>
        </p:nvSpPr>
        <p:spPr>
          <a:xfrm>
            <a:off x="0" y="0"/>
            <a:ext cx="12192000" cy="627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Google Shape;227;p21"/>
          <p:cNvSpPr txBox="1"/>
          <p:nvPr/>
        </p:nvSpPr>
        <p:spPr>
          <a:xfrm>
            <a:off x="357809" y="183008"/>
            <a:ext cx="6097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sz="17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데이터 EDA와 비지도 대표 모델</a:t>
            </a:r>
            <a:r>
              <a:rPr b="1" i="0" sz="1400" u="none" cap="none" strike="noStrike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_</a:t>
            </a:r>
            <a:r>
              <a:rPr b="1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데이터 EDA와 전처리</a:t>
            </a:r>
            <a:endParaRPr b="1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28" name="Google Shape;228;p21"/>
          <p:cNvSpPr txBox="1"/>
          <p:nvPr/>
        </p:nvSpPr>
        <p:spPr>
          <a:xfrm>
            <a:off x="357798" y="907600"/>
            <a:ext cx="5909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sz="2400">
                <a:latin typeface="Nanum Gothic"/>
                <a:ea typeface="Nanum Gothic"/>
                <a:cs typeface="Nanum Gothic"/>
                <a:sym typeface="Nanum Gothic"/>
              </a:rPr>
              <a:t>1-1)  Train, Test Data 이미지와 레이블</a:t>
            </a:r>
            <a:endParaRPr b="0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29" name="Google Shape;229;p21"/>
          <p:cNvSpPr/>
          <p:nvPr/>
        </p:nvSpPr>
        <p:spPr>
          <a:xfrm>
            <a:off x="11695677" y="2750165"/>
            <a:ext cx="496200" cy="4962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C6C6C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r>
              <a: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2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21"/>
          <p:cNvSpPr/>
          <p:nvPr/>
        </p:nvSpPr>
        <p:spPr>
          <a:xfrm>
            <a:off x="11695677" y="3246489"/>
            <a:ext cx="496200" cy="496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C6C6C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9191"/>
              </a:buClr>
              <a:buSzPts val="1200"/>
              <a:buFont typeface="Arial"/>
              <a:buNone/>
            </a:pPr>
            <a:r>
              <a:rPr b="0" i="0" sz="1200" u="none" cap="none" strike="noStrike">
                <a:solidFill>
                  <a:srgbClr val="91919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1200" u="none" cap="none" strike="noStrike">
              <a:solidFill>
                <a:srgbClr val="91919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21"/>
          <p:cNvSpPr/>
          <p:nvPr/>
        </p:nvSpPr>
        <p:spPr>
          <a:xfrm>
            <a:off x="11695677" y="3742813"/>
            <a:ext cx="496200" cy="496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C6C6C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9191"/>
              </a:buClr>
              <a:buSzPts val="1200"/>
              <a:buFont typeface="Arial"/>
              <a:buNone/>
            </a:pPr>
            <a:r>
              <a:rPr b="0" i="0" sz="1200" u="none" cap="none" strike="noStrike">
                <a:solidFill>
                  <a:srgbClr val="91919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0" i="0" sz="1200" u="none" cap="none" strike="noStrike">
              <a:solidFill>
                <a:srgbClr val="91919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p21"/>
          <p:cNvSpPr/>
          <p:nvPr/>
        </p:nvSpPr>
        <p:spPr>
          <a:xfrm>
            <a:off x="11695677" y="4239137"/>
            <a:ext cx="496200" cy="496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C6C6C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9191"/>
              </a:buClr>
              <a:buSzPts val="1200"/>
              <a:buFont typeface="Arial"/>
              <a:buNone/>
            </a:pPr>
            <a:r>
              <a:rPr b="0" i="0" sz="1200" u="none" cap="none" strike="noStrike">
                <a:solidFill>
                  <a:srgbClr val="91919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b="0" i="0" sz="1200" u="none" cap="none" strike="noStrike">
              <a:solidFill>
                <a:srgbClr val="91919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p21"/>
          <p:cNvSpPr/>
          <p:nvPr/>
        </p:nvSpPr>
        <p:spPr>
          <a:xfrm>
            <a:off x="11695677" y="3742865"/>
            <a:ext cx="496200" cy="496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C6C6C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0" i="0" sz="1200" u="none" cap="none" strike="noStrik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p21"/>
          <p:cNvSpPr/>
          <p:nvPr/>
        </p:nvSpPr>
        <p:spPr>
          <a:xfrm>
            <a:off x="11695677" y="2750164"/>
            <a:ext cx="496200" cy="496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C6C6C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sz="1200" u="none" cap="none" strike="noStrike">
                <a:solidFill>
                  <a:srgbClr val="91919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200" u="none" cap="none" strike="noStrike">
              <a:solidFill>
                <a:srgbClr val="91919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p21"/>
          <p:cNvSpPr/>
          <p:nvPr/>
        </p:nvSpPr>
        <p:spPr>
          <a:xfrm>
            <a:off x="11695677" y="3246513"/>
            <a:ext cx="496200" cy="4962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C6C6C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p21"/>
          <p:cNvSpPr/>
          <p:nvPr/>
        </p:nvSpPr>
        <p:spPr>
          <a:xfrm>
            <a:off x="11695677" y="4239137"/>
            <a:ext cx="496200" cy="496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C6C6C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sz="1200" u="none" cap="none" strike="noStrike">
                <a:solidFill>
                  <a:srgbClr val="91919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b="0" i="0" sz="1200" u="none" cap="none" strike="noStrike">
              <a:solidFill>
                <a:srgbClr val="91919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p21"/>
          <p:cNvSpPr/>
          <p:nvPr/>
        </p:nvSpPr>
        <p:spPr>
          <a:xfrm>
            <a:off x="11695677" y="4696337"/>
            <a:ext cx="496200" cy="496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C6C6C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sz="1200" u="none" cap="none" strike="noStrike">
                <a:solidFill>
                  <a:srgbClr val="919191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b="0" i="0" sz="1200" u="none" cap="none" strike="noStrike">
              <a:solidFill>
                <a:srgbClr val="91919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p21"/>
          <p:cNvSpPr txBox="1"/>
          <p:nvPr/>
        </p:nvSpPr>
        <p:spPr>
          <a:xfrm>
            <a:off x="791500" y="1543675"/>
            <a:ext cx="2594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anum Gothic"/>
              <a:buChar char="●"/>
            </a:pPr>
            <a:r>
              <a:rPr>
                <a:latin typeface="Nanum Gothic"/>
                <a:ea typeface="Nanum Gothic"/>
                <a:cs typeface="Nanum Gothic"/>
                <a:sym typeface="Nanum Gothic"/>
              </a:rPr>
              <a:t>train_df[:8]</a:t>
            </a:r>
            <a:endParaRPr b="0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39" name="Google Shape;239;p21"/>
          <p:cNvSpPr/>
          <p:nvPr/>
        </p:nvSpPr>
        <p:spPr>
          <a:xfrm>
            <a:off x="661550" y="3635054"/>
            <a:ext cx="10162800" cy="2031300"/>
          </a:xfrm>
          <a:prstGeom prst="roundRect">
            <a:avLst>
              <a:gd fmla="val 6838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21"/>
          <p:cNvSpPr txBox="1"/>
          <p:nvPr/>
        </p:nvSpPr>
        <p:spPr>
          <a:xfrm>
            <a:off x="791500" y="3785000"/>
            <a:ext cx="2594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anum Gothic"/>
              <a:buChar char="●"/>
            </a:pPr>
            <a:r>
              <a:rPr>
                <a:latin typeface="Nanum Gothic"/>
                <a:ea typeface="Nanum Gothic"/>
                <a:cs typeface="Nanum Gothic"/>
                <a:sym typeface="Nanum Gothic"/>
              </a:rPr>
              <a:t>test_df[-8:]</a:t>
            </a:r>
            <a:endParaRPr b="0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41" name="Google Shape;24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2299" y="4216159"/>
            <a:ext cx="9670245" cy="13739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2299" y="1946675"/>
            <a:ext cx="9670245" cy="1373957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21"/>
          <p:cNvSpPr txBox="1"/>
          <p:nvPr/>
        </p:nvSpPr>
        <p:spPr>
          <a:xfrm>
            <a:off x="357800" y="5800756"/>
            <a:ext cx="10592100" cy="6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anum Gothic"/>
              <a:buChar char="●"/>
            </a:pPr>
            <a:r>
              <a:rPr>
                <a:latin typeface="Nanum Gothic"/>
                <a:ea typeface="Nanum Gothic"/>
                <a:cs typeface="Nanum Gothic"/>
                <a:sym typeface="Nanum Gothic"/>
              </a:rPr>
              <a:t>실제 Test 데이터는 Labels가 달려있지 않으나,  Accuracy, Precision, Recall, F1 score를 판단하기 위해 Labels 추가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●"/>
            </a:pPr>
            <a:r>
              <a:rPr>
                <a:latin typeface="Nanum Gothic"/>
                <a:ea typeface="Nanum Gothic"/>
                <a:cs typeface="Nanum Gothic"/>
                <a:sym typeface="Nanum Gothic"/>
              </a:rPr>
              <a:t>자체적으로 입력한 Labels의 정확도는 데이콘에 제출하여 모두 정답인 것으로 확인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44" name="Google Shape;244;p21"/>
          <p:cNvPicPr preferRelativeResize="0"/>
          <p:nvPr/>
        </p:nvPicPr>
        <p:blipFill rotWithShape="1">
          <a:blip r:embed="rId5">
            <a:alphaModFix/>
          </a:blip>
          <a:srcRect b="93167" l="0" r="0" t="0"/>
          <a:stretch/>
        </p:blipFill>
        <p:spPr>
          <a:xfrm>
            <a:off x="0" y="0"/>
            <a:ext cx="12192000" cy="1597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A549E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